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Lst>
  <p:sldSz cy="6858000" cx="12192000"/>
  <p:notesSz cx="7315200" cy="96012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59" roundtripDataSignature="AMtx7mgHs9Ih/AT7iISrsawOmO5AWen3y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Jeffrey Creem"/>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493B484-834F-4DB2-A5FB-532871DC6B1A}">
  <a:tblStyle styleId="{2493B484-834F-4DB2-A5FB-532871DC6B1A}" styleName="Table_0">
    <a:wholeTbl>
      <a:tcTxStyle b="off" i="off">
        <a:font>
          <a:latin typeface="Calibri"/>
          <a:ea typeface="Calibri"/>
          <a:cs typeface="Calibri"/>
        </a:font>
        <a:schemeClr val="dk1"/>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chemeClr val="accent5"/>
              </a:solidFill>
              <a:prstDash val="solid"/>
              <a:round/>
              <a:headEnd len="sm" w="sm" type="none"/>
              <a:tailEnd len="sm" w="sm" type="none"/>
            </a:ln>
          </a:insideH>
          <a:insideV>
            <a:ln cap="flat" cmpd="sng" w="9525">
              <a:solidFill>
                <a:schemeClr val="accent5"/>
              </a:solidFill>
              <a:prstDash val="solid"/>
              <a:round/>
              <a:headEnd len="sm" w="sm" type="none"/>
              <a:tailEnd len="sm" w="sm" type="none"/>
            </a:ln>
          </a:insideV>
        </a:tcBdr>
        <a:fill>
          <a:solidFill>
            <a:srgbClr val="FFFFFF">
              <a:alpha val="0"/>
            </a:srgbClr>
          </a:solidFill>
        </a:fill>
      </a:tcStyle>
    </a:wholeTbl>
    <a:band1H>
      <a:tcTxStyle/>
      <a:tcStyle>
        <a:fill>
          <a:solidFill>
            <a:schemeClr val="accent5">
              <a:alpha val="40000"/>
            </a:schemeClr>
          </a:solidFill>
        </a:fill>
      </a:tcStyle>
    </a:band1H>
    <a:band2H>
      <a:tcTxStyle/>
    </a:band2H>
    <a:band1V>
      <a:tcTxStyle/>
      <a:tcStyle>
        <a:tcBdr>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tcBdr>
        <a:fill>
          <a:solidFill>
            <a:schemeClr val="accent5">
              <a:alpha val="40000"/>
            </a:schemeClr>
          </a:solidFill>
        </a:fill>
      </a:tcStyle>
    </a:band1V>
    <a:band2V>
      <a:tcTxStyle/>
    </a:band2V>
    <a:lastCol>
      <a:tcTxStyle b="on" i="off"/>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chemeClr val="accent5"/>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lastCol>
    <a:firstCol>
      <a:tcTxStyle b="on" i="off"/>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chemeClr val="accent5"/>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firstCol>
    <a:lastRow>
      <a:tcTxStyle b="on" i="off"/>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accent5"/>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a:seCell>
    <a:swCell>
      <a:tcTxStyle/>
    </a:swCell>
    <a:firstRow>
      <a:tcTxStyle b="on" i="off">
        <a:font>
          <a:latin typeface="Calibri"/>
          <a:ea typeface="Calibri"/>
          <a:cs typeface="Calibri"/>
        </a:font>
        <a:schemeClr val="lt1"/>
      </a:tcTxStyle>
      <a:tcStyle>
        <a:tcBdr>
          <a:left>
            <a:ln cap="flat" cmpd="sng" w="9525">
              <a:solidFill>
                <a:schemeClr val="accent5"/>
              </a:solidFill>
              <a:prstDash val="solid"/>
              <a:round/>
              <a:headEnd len="sm" w="sm" type="none"/>
              <a:tailEnd len="sm" w="sm" type="none"/>
            </a:ln>
          </a:left>
          <a:right>
            <a:ln cap="flat" cmpd="sng" w="9525">
              <a:solidFill>
                <a:schemeClr val="accent5"/>
              </a:solidFill>
              <a:prstDash val="solid"/>
              <a:round/>
              <a:headEnd len="sm" w="sm" type="none"/>
              <a:tailEnd len="sm" w="sm" type="none"/>
            </a:ln>
          </a:right>
          <a:top>
            <a:ln cap="flat" cmpd="sng" w="9525">
              <a:solidFill>
                <a:schemeClr val="accent5"/>
              </a:solidFill>
              <a:prstDash val="solid"/>
              <a:round/>
              <a:headEnd len="sm" w="sm" type="none"/>
              <a:tailEnd len="sm" w="sm" type="none"/>
            </a:ln>
          </a:top>
          <a:bottom>
            <a:ln cap="flat" cmpd="sng" w="9525">
              <a:solidFill>
                <a:schemeClr val="l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5"/>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customschemas.google.com/relationships/presentationmetadata" Target="metadata"/><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17-11-17T14:32:36.974">
    <p:pos x="10" y="10"/>
    <p:text/>
    <p:extLst>
      <p:ext uri="{C676402C-5697-4E1C-873F-D02D1690AC5C}">
        <p15:threadingInfo timeZoneBias="0"/>
      </p:ext>
      <p:ext uri="http://customooxmlschemas.google.com/">
        <go:slidesCustomData xmlns:go="http://customooxmlschemas.google.com/" commentPostId="AAAAHawd5C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169920" cy="481727"/>
          </a:xfrm>
          <a:prstGeom prst="rect">
            <a:avLst/>
          </a:prstGeom>
          <a:noFill/>
          <a:ln>
            <a:noFill/>
          </a:ln>
        </p:spPr>
        <p:txBody>
          <a:bodyPr anchorCtr="0" anchor="t" bIns="47850" lIns="95725" spcFirstLastPara="1" rIns="95725" wrap="square" tIns="47850">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143587" y="0"/>
            <a:ext cx="3169920" cy="481727"/>
          </a:xfrm>
          <a:prstGeom prst="rect">
            <a:avLst/>
          </a:prstGeom>
          <a:noFill/>
          <a:ln>
            <a:noFill/>
          </a:ln>
        </p:spPr>
        <p:txBody>
          <a:bodyPr anchorCtr="0" anchor="t" bIns="47850" lIns="95725" spcFirstLastPara="1" rIns="95725" wrap="square" tIns="47850">
            <a:noAutofit/>
          </a:bodyPr>
          <a:lstStyle>
            <a:lvl1pPr lvl="0" marR="0" rtl="0" algn="r">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19475"/>
            <a:ext cx="3169920" cy="481726"/>
          </a:xfrm>
          <a:prstGeom prst="rect">
            <a:avLst/>
          </a:prstGeom>
          <a:noFill/>
          <a:ln>
            <a:noFill/>
          </a:ln>
        </p:spPr>
        <p:txBody>
          <a:bodyPr anchorCtr="0" anchor="b" bIns="47850" lIns="95725" spcFirstLastPara="1" rIns="95725" wrap="square" tIns="47850">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research@nhliberty.org" TargetMode="Externa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1: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sz="1300"/>
              <a:t>Welcome to the New Hampshire Liberty Alliance Bill Review Training</a:t>
            </a:r>
            <a:endParaRPr/>
          </a:p>
          <a:p>
            <a:pPr indent="0" lvl="0" marL="0" rtl="0" algn="l">
              <a:spcBef>
                <a:spcPts val="0"/>
              </a:spcBef>
              <a:spcAft>
                <a:spcPts val="0"/>
              </a:spcAft>
              <a:buNone/>
            </a:pPr>
            <a:r>
              <a:rPr lang="en-US" sz="1300"/>
              <a:t>The purpose of this training is to get you started with the information you'll need to participate as a bill reviewer.</a:t>
            </a:r>
            <a:endParaRPr/>
          </a:p>
          <a:p>
            <a:pPr indent="0" lvl="0" marL="0" rtl="0" algn="l">
              <a:spcBef>
                <a:spcPts val="0"/>
              </a:spcBef>
              <a:spcAft>
                <a:spcPts val="0"/>
              </a:spcAft>
              <a:buNone/>
            </a:pPr>
            <a:r>
              <a:t/>
            </a:r>
            <a:endParaRPr/>
          </a:p>
        </p:txBody>
      </p:sp>
      <p:sp>
        <p:nvSpPr>
          <p:cNvPr id="91" name="Google Shape;91;p1: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0: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t/>
            </a:r>
            <a:endParaRPr/>
          </a:p>
        </p:txBody>
      </p:sp>
      <p:sp>
        <p:nvSpPr>
          <p:cNvPr id="171" name="Google Shape;171;p10: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1: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1: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t/>
            </a:r>
            <a:endParaRPr/>
          </a:p>
        </p:txBody>
      </p:sp>
      <p:sp>
        <p:nvSpPr>
          <p:cNvPr id="179" name="Google Shape;179;p11: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2: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12: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sz="1300"/>
              <a:t>There are usually more than 1,000 bills that we need to review and in that regard, any bill review that you complete adds value to the process however there are some guideline that you can use to help you figure out where to start.</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The most important thing you can do is to look at the list of unreviewed bills and review bills that have some action coming up on them in the statehouse. </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Bills, particularly as they apply to the current law can be complicated. Some reviewers choose to focus on a bills going through a particular committee or related to a topic about which they are passionate. Remaining focused on a topic that you care about is a great way to avoid burnout and to ensure that you have the deep knowledge that might be helpful on the more complicated bills.</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You may find that certain topics are already fairly well covered (for example, firearms related bills tend to have a lot of passionate followers) in which case you may start to see that certain topics are not well covered. If you are willing to dig into a topic like this (for example, insurance law) you could quickly become an expert.</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For your first few bills, the approach I recommend is to find a simple bill, regardless of topic and review it. Some bills have many pages of text or impact multiple complex areas of existing laws. Feel free to stay away from those as you get started.</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In the end, it is more important that you find a place to start that works for you and begin reviewing bills than almost anything else.</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Well, almost anything, remember we almost always need help with bills that have near term activity going on in the statehouse!</a:t>
            </a:r>
            <a:endParaRPr/>
          </a:p>
          <a:p>
            <a:pPr indent="0" lvl="0" marL="0" rtl="0" algn="l">
              <a:spcBef>
                <a:spcPts val="0"/>
              </a:spcBef>
              <a:spcAft>
                <a:spcPts val="0"/>
              </a:spcAft>
              <a:buNone/>
            </a:pPr>
            <a:r>
              <a:t/>
            </a:r>
            <a:endParaRPr/>
          </a:p>
        </p:txBody>
      </p:sp>
      <p:sp>
        <p:nvSpPr>
          <p:cNvPr id="191" name="Google Shape;191;p12: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3: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13: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a:t>http://www.gencourt.state.nh.us/house/abouthouse/houserules.htm</a:t>
            </a:r>
            <a:endParaRPr/>
          </a:p>
          <a:p>
            <a:pPr indent="0" lvl="0" marL="0" rtl="0" algn="l">
              <a:spcBef>
                <a:spcPts val="0"/>
              </a:spcBef>
              <a:spcAft>
                <a:spcPts val="0"/>
              </a:spcAft>
              <a:buNone/>
            </a:pPr>
            <a:r>
              <a:rPr lang="en-US"/>
              <a:t>There is one more called a House Address. I don’t see in that list but I do see</a:t>
            </a:r>
            <a:endParaRPr/>
          </a:p>
        </p:txBody>
      </p:sp>
      <p:sp>
        <p:nvSpPr>
          <p:cNvPr id="199" name="Google Shape;199;p13: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4: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4: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sz="1300"/>
              <a:t>When you first log in, you’ll be presented with a dashboard that shows you statistics about the state of bills in the system. To start reviewing, click the “Review” tab at the top of the page.</a:t>
            </a:r>
            <a:endParaRPr/>
          </a:p>
        </p:txBody>
      </p:sp>
      <p:sp>
        <p:nvSpPr>
          <p:cNvPr id="207" name="Google Shape;207;p14: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5: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5: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a:t>This will bring up a filter panel where you can filter an all bills to help you find one you want to review. If you are looking to do a review, you’d search for bulls with either a status of “Unreviewed” or “Need’s Review”</a:t>
            </a:r>
            <a:endParaRPr/>
          </a:p>
        </p:txBody>
      </p:sp>
      <p:sp>
        <p:nvSpPr>
          <p:cNvPr id="218" name="Google Shape;218;p15: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6:notes"/>
          <p:cNvSpPr txBox="1"/>
          <p:nvPr>
            <p:ph idx="1" type="body"/>
          </p:nvPr>
        </p:nvSpPr>
        <p:spPr>
          <a:xfrm>
            <a:off x="731520" y="4620577"/>
            <a:ext cx="5852160" cy="3780473"/>
          </a:xfrm>
          <a:prstGeom prst="rect">
            <a:avLst/>
          </a:prstGeom>
        </p:spPr>
        <p:txBody>
          <a:bodyPr anchorCtr="0" anchor="t" bIns="47850" lIns="95725" spcFirstLastPara="1" rIns="95725" wrap="square" tIns="47850">
            <a:noAutofit/>
          </a:bodyPr>
          <a:lstStyle/>
          <a:p>
            <a:pPr indent="0" lvl="0" marL="0" rtl="0" algn="l">
              <a:spcBef>
                <a:spcPts val="0"/>
              </a:spcBef>
              <a:spcAft>
                <a:spcPts val="0"/>
              </a:spcAft>
              <a:buNone/>
            </a:pPr>
            <a:r>
              <a:t/>
            </a:r>
            <a:endParaRPr/>
          </a:p>
        </p:txBody>
      </p:sp>
      <p:sp>
        <p:nvSpPr>
          <p:cNvPr id="229" name="Google Shape;229;p16: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7: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7: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t/>
            </a:r>
            <a:endParaRPr/>
          </a:p>
        </p:txBody>
      </p:sp>
      <p:sp>
        <p:nvSpPr>
          <p:cNvPr id="237" name="Google Shape;237;p17: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8: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8: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t/>
            </a:r>
            <a:endParaRPr sz="1300"/>
          </a:p>
        </p:txBody>
      </p:sp>
      <p:sp>
        <p:nvSpPr>
          <p:cNvPr id="254" name="Google Shape;254;p18: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9:notes"/>
          <p:cNvSpPr txBox="1"/>
          <p:nvPr>
            <p:ph idx="1" type="body"/>
          </p:nvPr>
        </p:nvSpPr>
        <p:spPr>
          <a:xfrm>
            <a:off x="731520" y="4620577"/>
            <a:ext cx="5852160" cy="3780473"/>
          </a:xfrm>
          <a:prstGeom prst="rect">
            <a:avLst/>
          </a:prstGeom>
        </p:spPr>
        <p:txBody>
          <a:bodyPr anchorCtr="0" anchor="t" bIns="47850" lIns="95725" spcFirstLastPara="1" rIns="95725" wrap="square" tIns="47850">
            <a:noAutofit/>
          </a:bodyPr>
          <a:lstStyle/>
          <a:p>
            <a:pPr indent="0" lvl="0" marL="0" rtl="0" algn="l">
              <a:spcBef>
                <a:spcPts val="0"/>
              </a:spcBef>
              <a:spcAft>
                <a:spcPts val="0"/>
              </a:spcAft>
              <a:buNone/>
            </a:pPr>
            <a:r>
              <a:t/>
            </a:r>
            <a:endParaRPr/>
          </a:p>
        </p:txBody>
      </p:sp>
      <p:sp>
        <p:nvSpPr>
          <p:cNvPr id="269" name="Google Shape;269;p19: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sz="1300"/>
              <a:t>Topics we are going to cover include</a:t>
            </a:r>
            <a:endParaRPr/>
          </a:p>
          <a:p>
            <a:pPr indent="0" lvl="0" marL="0" rtl="0" algn="l">
              <a:spcBef>
                <a:spcPts val="0"/>
              </a:spcBef>
              <a:spcAft>
                <a:spcPts val="0"/>
              </a:spcAft>
              <a:buNone/>
            </a:pPr>
            <a:r>
              <a:rPr lang="en-US" sz="1300"/>
              <a:t>Why we do bill reviews</a:t>
            </a:r>
            <a:endParaRPr/>
          </a:p>
          <a:p>
            <a:pPr indent="0" lvl="0" marL="0" rtl="0" algn="l">
              <a:spcBef>
                <a:spcPts val="0"/>
              </a:spcBef>
              <a:spcAft>
                <a:spcPts val="0"/>
              </a:spcAft>
              <a:buNone/>
            </a:pPr>
            <a:r>
              <a:rPr lang="en-US" sz="1300"/>
              <a:t>Some resources that you may find useful while doing reviews</a:t>
            </a:r>
            <a:endParaRPr/>
          </a:p>
          <a:p>
            <a:pPr indent="0" lvl="0" marL="0" rtl="0" algn="l">
              <a:spcBef>
                <a:spcPts val="0"/>
              </a:spcBef>
              <a:spcAft>
                <a:spcPts val="0"/>
              </a:spcAft>
              <a:buNone/>
            </a:pPr>
            <a:r>
              <a:rPr lang="en-US" sz="1300"/>
              <a:t>The Mechanics of actually reviewing a bill</a:t>
            </a:r>
            <a:endParaRPr/>
          </a:p>
          <a:p>
            <a:pPr indent="0" lvl="0" marL="0" rtl="0" algn="l">
              <a:spcBef>
                <a:spcPts val="0"/>
              </a:spcBef>
              <a:spcAft>
                <a:spcPts val="0"/>
              </a:spcAft>
              <a:buNone/>
            </a:pPr>
            <a:r>
              <a:rPr lang="en-US" sz="1300"/>
              <a:t>What to do when you are reviewing a bill and have questions</a:t>
            </a:r>
            <a:endParaRPr/>
          </a:p>
          <a:p>
            <a:pPr indent="0" lvl="0" marL="0" rtl="0" algn="l">
              <a:spcBef>
                <a:spcPts val="0"/>
              </a:spcBef>
              <a:spcAft>
                <a:spcPts val="0"/>
              </a:spcAft>
              <a:buNone/>
            </a:pPr>
            <a:r>
              <a:rPr lang="en-US" sz="1300"/>
              <a:t>And finally, we’ll go over a few sample bills to demonstrate the bill review process. </a:t>
            </a:r>
            <a:endParaRPr/>
          </a:p>
          <a:p>
            <a:pPr indent="0" lvl="0" marL="0" rtl="0" algn="l">
              <a:spcBef>
                <a:spcPts val="0"/>
              </a:spcBef>
              <a:spcAft>
                <a:spcPts val="0"/>
              </a:spcAft>
              <a:buNone/>
            </a:pPr>
            <a:r>
              <a:t/>
            </a:r>
            <a:endParaRPr/>
          </a:p>
        </p:txBody>
      </p:sp>
      <p:sp>
        <p:nvSpPr>
          <p:cNvPr id="99" name="Google Shape;99;p2: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0:notes"/>
          <p:cNvSpPr txBox="1"/>
          <p:nvPr>
            <p:ph idx="1" type="body"/>
          </p:nvPr>
        </p:nvSpPr>
        <p:spPr>
          <a:xfrm>
            <a:off x="731520" y="4620577"/>
            <a:ext cx="5852160" cy="3780473"/>
          </a:xfrm>
          <a:prstGeom prst="rect">
            <a:avLst/>
          </a:prstGeom>
        </p:spPr>
        <p:txBody>
          <a:bodyPr anchorCtr="0" anchor="t" bIns="47850" lIns="95725" spcFirstLastPara="1" rIns="95725" wrap="square" tIns="47850">
            <a:noAutofit/>
          </a:bodyPr>
          <a:lstStyle/>
          <a:p>
            <a:pPr indent="0" lvl="0" marL="0" rtl="0" algn="l">
              <a:spcBef>
                <a:spcPts val="0"/>
              </a:spcBef>
              <a:spcAft>
                <a:spcPts val="0"/>
              </a:spcAft>
              <a:buNone/>
            </a:pPr>
            <a:r>
              <a:t/>
            </a:r>
            <a:endParaRPr/>
          </a:p>
        </p:txBody>
      </p:sp>
      <p:sp>
        <p:nvSpPr>
          <p:cNvPr id="276" name="Google Shape;276;p20: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1:notes"/>
          <p:cNvSpPr txBox="1"/>
          <p:nvPr>
            <p:ph idx="1" type="body"/>
          </p:nvPr>
        </p:nvSpPr>
        <p:spPr>
          <a:xfrm>
            <a:off x="731520" y="4620577"/>
            <a:ext cx="5852160" cy="3780473"/>
          </a:xfrm>
          <a:prstGeom prst="rect">
            <a:avLst/>
          </a:prstGeom>
        </p:spPr>
        <p:txBody>
          <a:bodyPr anchorCtr="0" anchor="t" bIns="47850" lIns="95725" spcFirstLastPara="1" rIns="95725" wrap="square" tIns="47850">
            <a:noAutofit/>
          </a:bodyPr>
          <a:lstStyle/>
          <a:p>
            <a:pPr indent="0" lvl="0" marL="0" rtl="0" algn="l">
              <a:spcBef>
                <a:spcPts val="0"/>
              </a:spcBef>
              <a:spcAft>
                <a:spcPts val="0"/>
              </a:spcAft>
              <a:buNone/>
            </a:pPr>
            <a:r>
              <a:t/>
            </a:r>
            <a:endParaRPr/>
          </a:p>
        </p:txBody>
      </p:sp>
      <p:sp>
        <p:nvSpPr>
          <p:cNvPr id="285" name="Google Shape;285;p21: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2: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22: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sz="1300"/>
              <a:t>Once </a:t>
            </a:r>
            <a:endParaRPr/>
          </a:p>
          <a:p>
            <a:pPr indent="0" lvl="0" marL="0" rtl="0" algn="l">
              <a:spcBef>
                <a:spcPts val="0"/>
              </a:spcBef>
              <a:spcAft>
                <a:spcPts val="0"/>
              </a:spcAft>
              <a:buNone/>
            </a:pPr>
            <a:r>
              <a:t/>
            </a:r>
            <a:endParaRPr/>
          </a:p>
        </p:txBody>
      </p:sp>
      <p:sp>
        <p:nvSpPr>
          <p:cNvPr id="294" name="Google Shape;294;p22: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3: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23: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sz="1300"/>
              <a:t>Next are a few very simple fields. We rate bills as Pro-Liberty, Anti-Liberty Neutral or Unsure.</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Next is the impact with possible ratings of High, Average and Low. A high impact bill would be one that impacts a majority of the people in the state, or perhaps creates a new state </a:t>
            </a:r>
            <a:r>
              <a:rPr lang="en-US" sz="1300" u="sng"/>
              <a:t>agency</a:t>
            </a:r>
            <a:r>
              <a:rPr lang="en-US" sz="1300"/>
              <a:t>.</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Average impact is a bill that impacts only a small subset of the population – even though that impact may be large. Or it could be a bill that impacts a broader population in a small way.</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Low impact bills tend to be things that don’t make significant changes to existing law or take actions that have no lasting consequences on liberty.</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Some bills do not actually create any lasting legislation but rather, they form committees to research topics associated with future legislation. If the bill you are reviewing only forms or modifies a study committee, then check the box, mark the bill as low impact and move on to the next bill review. Don’t invest further effort into the bill.</a:t>
            </a:r>
            <a:endParaRPr/>
          </a:p>
          <a:p>
            <a:pPr indent="0" lvl="0" marL="0" rtl="0" algn="l">
              <a:spcBef>
                <a:spcPts val="0"/>
              </a:spcBef>
              <a:spcAft>
                <a:spcPts val="0"/>
              </a:spcAft>
              <a:buNone/>
            </a:pPr>
            <a:r>
              <a:t/>
            </a:r>
            <a:endParaRPr/>
          </a:p>
        </p:txBody>
      </p:sp>
      <p:sp>
        <p:nvSpPr>
          <p:cNvPr id="303" name="Google Shape;303;p23: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4: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24: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sz="1300"/>
              <a:t>The first thing you are asked to fill in is a selection box where you can indicate the topic or topics that this bill addresses.</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You can use the control key and potentially click multiple topics.</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While this is useful data, don’t spend too much time on this. Find something close, click it and move on.</a:t>
            </a:r>
            <a:endParaRPr/>
          </a:p>
        </p:txBody>
      </p:sp>
      <p:sp>
        <p:nvSpPr>
          <p:cNvPr id="317" name="Google Shape;317;p24: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5: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25: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sz="1300"/>
              <a:t>The next area of the bill review is a series of buttons where you will indicate some whether the bill has certain attributes or not. For instance, the first set are related to civil rights, personal responsibility and the Right to property.  These factors along with the pro/anti liberty friendly rating are used to convert the bill into a numeric score that is used to help activists recognize the bills that we should be paying attention to. You don’t have to get these exactly right. Read each question and make your choice. In some cases, a bill may be N/A for one or more of these factors.</a:t>
            </a:r>
            <a:endParaRPr/>
          </a:p>
          <a:p>
            <a:pPr indent="0" lvl="0" marL="0" rtl="0" algn="l">
              <a:spcBef>
                <a:spcPts val="0"/>
              </a:spcBef>
              <a:spcAft>
                <a:spcPts val="0"/>
              </a:spcAft>
              <a:buNone/>
            </a:pPr>
            <a:r>
              <a:t/>
            </a:r>
            <a:endParaRPr/>
          </a:p>
        </p:txBody>
      </p:sp>
      <p:sp>
        <p:nvSpPr>
          <p:cNvPr id="326" name="Google Shape;326;p25: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6: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26: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sz="1300"/>
              <a:t>Next, we rate the bill on Clarity, accountability, constitutionality and enforceability. </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If you take the position that the bill is unconstitutional, you should add a note (later in the review) making reference to the section of the constitution that is being violated.</a:t>
            </a:r>
            <a:endParaRPr/>
          </a:p>
        </p:txBody>
      </p:sp>
      <p:sp>
        <p:nvSpPr>
          <p:cNvPr id="336" name="Google Shape;336;p26: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7: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27: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sz="1300"/>
              <a:t>If you’ve marked a bill unconstitutional – or even to a lesser extent if you’ve marked it constitutional, fill in the constitutional note with a reference to the constitution and a rationale as to how constitution applies.</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You can still add a note here even if you marked the constitutional question as N/A. If you are not sure how to interpret the relevant section but you still have found text that might apply, you can still add it here.</a:t>
            </a:r>
            <a:endParaRPr/>
          </a:p>
        </p:txBody>
      </p:sp>
      <p:sp>
        <p:nvSpPr>
          <p:cNvPr id="349" name="Google Shape;349;p27: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28:notes"/>
          <p:cNvSpPr txBox="1"/>
          <p:nvPr>
            <p:ph idx="1" type="body"/>
          </p:nvPr>
        </p:nvSpPr>
        <p:spPr>
          <a:xfrm>
            <a:off x="731520" y="4620577"/>
            <a:ext cx="5852160" cy="3780473"/>
          </a:xfrm>
          <a:prstGeom prst="rect">
            <a:avLst/>
          </a:prstGeom>
        </p:spPr>
        <p:txBody>
          <a:bodyPr anchorCtr="0" anchor="t" bIns="47850" lIns="95725" spcFirstLastPara="1" rIns="95725" wrap="square" tIns="47850">
            <a:noAutofit/>
          </a:bodyPr>
          <a:lstStyle/>
          <a:p>
            <a:pPr indent="0" lvl="0" marL="0" rtl="0" algn="l">
              <a:spcBef>
                <a:spcPts val="0"/>
              </a:spcBef>
              <a:spcAft>
                <a:spcPts val="0"/>
              </a:spcAft>
              <a:buNone/>
            </a:pPr>
            <a:r>
              <a:t/>
            </a:r>
            <a:endParaRPr/>
          </a:p>
        </p:txBody>
      </p:sp>
      <p:sp>
        <p:nvSpPr>
          <p:cNvPr id="357" name="Google Shape;357;p28: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9: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29: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sz="1300"/>
              <a:t>The next field is the bill summary.</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It is usually filled in by default and often the default summary is fine as is. If you think it can be clarified, feel free to edit it.</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Don’t feel compelled to change it, particularly for neutral or very low impact bills.</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But on high impact bills, you may want to change it from generic state language such as “Relative to alimony’ to something a little more specific like “Automatically reduces alimony payments in cases where there is a tangible reduction in income”.</a:t>
            </a:r>
            <a:endParaRPr/>
          </a:p>
          <a:p>
            <a:pPr indent="0" lvl="0" marL="0" rtl="0" algn="l">
              <a:spcBef>
                <a:spcPts val="0"/>
              </a:spcBef>
              <a:spcAft>
                <a:spcPts val="0"/>
              </a:spcAft>
              <a:buNone/>
            </a:pPr>
            <a:r>
              <a:rPr lang="en-US" sz="1300"/>
              <a:t> Click</a:t>
            </a:r>
            <a:endParaRPr/>
          </a:p>
          <a:p>
            <a:pPr indent="0" lvl="0" marL="0" rtl="0" algn="l">
              <a:spcBef>
                <a:spcPts val="0"/>
              </a:spcBef>
              <a:spcAft>
                <a:spcPts val="0"/>
              </a:spcAft>
              <a:buNone/>
            </a:pPr>
            <a:r>
              <a:rPr lang="en-US" sz="1300"/>
              <a:t>If it is changed, try to keep it to one or two sentences.</a:t>
            </a:r>
            <a:endParaRPr/>
          </a:p>
        </p:txBody>
      </p:sp>
      <p:sp>
        <p:nvSpPr>
          <p:cNvPr id="366" name="Google Shape;366;p29: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3: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sz="1300"/>
              <a:t>Before we get into *how* we review a bill, it is important to understand some of the reasons *why* we review bills in the first place.</a:t>
            </a:r>
            <a:endParaRPr/>
          </a:p>
          <a:p>
            <a:pPr indent="0" lvl="0" marL="0" rtl="0" algn="l">
              <a:spcBef>
                <a:spcPts val="0"/>
              </a:spcBef>
              <a:spcAft>
                <a:spcPts val="0"/>
              </a:spcAft>
              <a:buNone/>
            </a:pPr>
            <a:r>
              <a:rPr lang="en-US" sz="1300"/>
              <a:t>In a typical legislative year, there are more than 1000 bills that are considered by the state legislature. The sheer quantity means that activists can't always find the bills they want to act on alone. Having many eyes reviewing bills and helping to find the impactful ones means we can get activists and friendly legislators engaged early.</a:t>
            </a:r>
            <a:endParaRPr/>
          </a:p>
          <a:p>
            <a:pPr indent="0" lvl="0" marL="0" rtl="0" algn="l">
              <a:spcBef>
                <a:spcPts val="0"/>
              </a:spcBef>
              <a:spcAft>
                <a:spcPts val="0"/>
              </a:spcAft>
              <a:buNone/>
            </a:pPr>
            <a:r>
              <a:rPr lang="en-US" sz="1300"/>
              <a:t>Liberty activists and legislators will often go speak in front of committees in support of or against a specific piece of legislation. Having another set of eyes looking at the bills and coming up with the top level talking points can be great starting point for someone writing committee testimony.</a:t>
            </a:r>
            <a:endParaRPr/>
          </a:p>
          <a:p>
            <a:pPr indent="0" lvl="0" marL="0" rtl="0" algn="l">
              <a:spcBef>
                <a:spcPts val="0"/>
              </a:spcBef>
              <a:spcAft>
                <a:spcPts val="0"/>
              </a:spcAft>
              <a:buNone/>
            </a:pPr>
            <a:r>
              <a:rPr lang="en-US" sz="1300"/>
              <a:t>As a bill works its way through the house and senate, content from the bill review helps us to direct our energy to stop bad bills or support good bills. Even in cases where we are unable to fully stop a bad bill, getting involved early may allow friendly legislators to submit amendments that minimize the harm of legislation if we are unable to stop it.</a:t>
            </a:r>
            <a:endParaRPr/>
          </a:p>
          <a:p>
            <a:pPr indent="0" lvl="0" marL="0" rtl="0" algn="l">
              <a:spcBef>
                <a:spcPts val="0"/>
              </a:spcBef>
              <a:spcAft>
                <a:spcPts val="0"/>
              </a:spcAft>
              <a:buNone/>
            </a:pPr>
            <a:r>
              <a:t/>
            </a:r>
            <a:endParaRPr/>
          </a:p>
        </p:txBody>
      </p:sp>
      <p:sp>
        <p:nvSpPr>
          <p:cNvPr id="111" name="Google Shape;111;p3: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30: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p30: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sz="1300"/>
              <a:t>The final section of the bill review is made up largely of free form text boxes. You don’t have to put text in all of them. One of the easier fields is the “won’t touch’ checkbox. If you recognize this issue as an NHLA won’t touch issue, please check the box. It is ok to check this even if you are not 100% sure if it applies.</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Next, is the candidate Gold Standard blurb. Don’t feel like you have to get this language exactly right but this box is where you would attempt to put in 2-5 bullets supporting the position that you believe the NHLA should take if this bill appears in the Gold Standard. If you’ve rated the bill as Neutral then it probably does not make sense to spend any time coming up with bullets.</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In the anti—liberty talking points, you’d try to write some bullets that you think the opposition might have for this bill. So, if we expect that the opposition will agree with an anti-liberty bill, try to put in a few bullets describing why you think they might take that position. Conversely, if the opposition is going to oppose a pro-liberty bill, take a shot at why you think they might oppose it. You do not have to fill this in but it might be helpful for others who look at this review to develop their own bill testimony to research and provide counter-points to the potential opposition.</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Check this box if you think this bill belongs on the gold standard. Don’t struggle to make this decision. Make a guess and move on. The Gold Standard research team will make the final determination but knowing what the original reviewer thought may help prioritize their efforts.</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Finally we have the Pro-Liberty talking Points box. In general, at this point I would recommend ignoring this box. The original bill review form did not have the Gold Standard Blurb box and this is largely obsoleted by the addition of that field. However, if you feel that there are additional talking points that you would like raised in testimony or other activism, feel free to add them here.</a:t>
            </a:r>
            <a:endParaRPr/>
          </a:p>
          <a:p>
            <a:pPr indent="0" lvl="0" marL="0" rtl="0" algn="l">
              <a:spcBef>
                <a:spcPts val="0"/>
              </a:spcBef>
              <a:spcAft>
                <a:spcPts val="0"/>
              </a:spcAft>
              <a:buNone/>
            </a:pPr>
            <a:r>
              <a:t/>
            </a:r>
            <a:endParaRPr/>
          </a:p>
        </p:txBody>
      </p:sp>
      <p:sp>
        <p:nvSpPr>
          <p:cNvPr id="375" name="Google Shape;375;p30: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1:notes"/>
          <p:cNvSpPr txBox="1"/>
          <p:nvPr>
            <p:ph idx="1" type="body"/>
          </p:nvPr>
        </p:nvSpPr>
        <p:spPr>
          <a:xfrm>
            <a:off x="731520" y="4620577"/>
            <a:ext cx="5852160" cy="3780473"/>
          </a:xfrm>
          <a:prstGeom prst="rect">
            <a:avLst/>
          </a:prstGeom>
        </p:spPr>
        <p:txBody>
          <a:bodyPr anchorCtr="0" anchor="t" bIns="47850" lIns="95725" spcFirstLastPara="1" rIns="95725" wrap="square" tIns="47850">
            <a:noAutofit/>
          </a:bodyPr>
          <a:lstStyle/>
          <a:p>
            <a:pPr indent="0" lvl="0" marL="0" rtl="0" algn="l">
              <a:spcBef>
                <a:spcPts val="0"/>
              </a:spcBef>
              <a:spcAft>
                <a:spcPts val="0"/>
              </a:spcAft>
              <a:buNone/>
            </a:pPr>
            <a:r>
              <a:t/>
            </a:r>
            <a:endParaRPr/>
          </a:p>
        </p:txBody>
      </p:sp>
      <p:sp>
        <p:nvSpPr>
          <p:cNvPr id="383" name="Google Shape;383;p31: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32:notes"/>
          <p:cNvSpPr txBox="1"/>
          <p:nvPr>
            <p:ph idx="1" type="body"/>
          </p:nvPr>
        </p:nvSpPr>
        <p:spPr>
          <a:xfrm>
            <a:off x="731520" y="4620577"/>
            <a:ext cx="5852160" cy="3780473"/>
          </a:xfrm>
          <a:prstGeom prst="rect">
            <a:avLst/>
          </a:prstGeom>
        </p:spPr>
        <p:txBody>
          <a:bodyPr anchorCtr="0" anchor="t" bIns="47850" lIns="95725" spcFirstLastPara="1" rIns="95725" wrap="square" tIns="47850">
            <a:noAutofit/>
          </a:bodyPr>
          <a:lstStyle/>
          <a:p>
            <a:pPr indent="0" lvl="0" marL="0" rtl="0" algn="l">
              <a:spcBef>
                <a:spcPts val="0"/>
              </a:spcBef>
              <a:spcAft>
                <a:spcPts val="0"/>
              </a:spcAft>
              <a:buNone/>
            </a:pPr>
            <a:r>
              <a:t/>
            </a:r>
            <a:endParaRPr/>
          </a:p>
        </p:txBody>
      </p:sp>
      <p:sp>
        <p:nvSpPr>
          <p:cNvPr id="391" name="Google Shape;391;p32: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33:notes"/>
          <p:cNvSpPr txBox="1"/>
          <p:nvPr>
            <p:ph idx="1" type="body"/>
          </p:nvPr>
        </p:nvSpPr>
        <p:spPr>
          <a:xfrm>
            <a:off x="731520" y="4620577"/>
            <a:ext cx="5852160" cy="3780473"/>
          </a:xfrm>
          <a:prstGeom prst="rect">
            <a:avLst/>
          </a:prstGeom>
        </p:spPr>
        <p:txBody>
          <a:bodyPr anchorCtr="0" anchor="t" bIns="47850" lIns="95725" spcFirstLastPara="1" rIns="95725" wrap="square" tIns="47850">
            <a:noAutofit/>
          </a:bodyPr>
          <a:lstStyle/>
          <a:p>
            <a:pPr indent="0" lvl="0" marL="0" rtl="0" algn="l">
              <a:spcBef>
                <a:spcPts val="0"/>
              </a:spcBef>
              <a:spcAft>
                <a:spcPts val="0"/>
              </a:spcAft>
              <a:buNone/>
            </a:pPr>
            <a:r>
              <a:t/>
            </a:r>
            <a:endParaRPr/>
          </a:p>
        </p:txBody>
      </p:sp>
      <p:sp>
        <p:nvSpPr>
          <p:cNvPr id="399" name="Google Shape;399;p33: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34: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Google Shape;406;p34: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sz="1300"/>
              <a:t>If you are working a review and are not sure about some aspect of the bill or the bill review system there are several things you can do.</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The first thing you ca do is to post a question in the NHLA Bill review Facebook group. A more experienced reviewer or board member may be able to help you.</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If your question is more specific about the bill itself, you can reach out to the bill sponsor directly It is not unheard of for a reviewer to find an issue in the bill that even the bill sponsor has not recognized yet and by reaching out, you may be able to help the sponsor recognize an issue and correct problematic or confusing text.</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You may also want to consider reaching out to the committee that owns the bill. This may be a better choice than the sponsor if you believe that the sponsor is not friendly to the mission of the NHLA</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If you are stuck on a particular bill, feel free to quit the review and move on to the next bill.</a:t>
            </a:r>
            <a:endParaRPr/>
          </a:p>
          <a:p>
            <a:pPr indent="0" lvl="0" marL="0" rtl="0" algn="l">
              <a:spcBef>
                <a:spcPts val="0"/>
              </a:spcBef>
              <a:spcAft>
                <a:spcPts val="0"/>
              </a:spcAft>
              <a:buNone/>
            </a:pPr>
            <a:r>
              <a:t/>
            </a:r>
            <a:endParaRPr/>
          </a:p>
        </p:txBody>
      </p:sp>
      <p:sp>
        <p:nvSpPr>
          <p:cNvPr id="407" name="Google Shape;407;p34: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35:notes"/>
          <p:cNvSpPr txBox="1"/>
          <p:nvPr>
            <p:ph idx="1" type="body"/>
          </p:nvPr>
        </p:nvSpPr>
        <p:spPr>
          <a:xfrm>
            <a:off x="731520" y="4620577"/>
            <a:ext cx="5852160" cy="3780473"/>
          </a:xfrm>
          <a:prstGeom prst="rect">
            <a:avLst/>
          </a:prstGeom>
        </p:spPr>
        <p:txBody>
          <a:bodyPr anchorCtr="0" anchor="t" bIns="47850" lIns="95725" spcFirstLastPara="1" rIns="95725" wrap="square" tIns="47850">
            <a:noAutofit/>
          </a:bodyPr>
          <a:lstStyle/>
          <a:p>
            <a:pPr indent="0" lvl="0" marL="0" rtl="0" algn="l">
              <a:spcBef>
                <a:spcPts val="0"/>
              </a:spcBef>
              <a:spcAft>
                <a:spcPts val="0"/>
              </a:spcAft>
              <a:buNone/>
            </a:pPr>
            <a:r>
              <a:t/>
            </a:r>
            <a:endParaRPr/>
          </a:p>
        </p:txBody>
      </p:sp>
      <p:sp>
        <p:nvSpPr>
          <p:cNvPr id="414" name="Google Shape;414;p35: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36: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p36: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sz="1300"/>
              <a:t>This bill amends current law and prohibits fees for a bank account accessible on-line.</a:t>
            </a:r>
            <a:endParaRPr/>
          </a:p>
          <a:p>
            <a:pPr indent="0" lvl="0" marL="0" rtl="0" algn="l">
              <a:spcBef>
                <a:spcPts val="0"/>
              </a:spcBef>
              <a:spcAft>
                <a:spcPts val="0"/>
              </a:spcAft>
              <a:buNone/>
            </a:pPr>
            <a:r>
              <a:t/>
            </a:r>
            <a:endParaRPr/>
          </a:p>
        </p:txBody>
      </p:sp>
      <p:sp>
        <p:nvSpPr>
          <p:cNvPr id="421" name="Google Shape;421;p36: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37: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p37: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sz="1300"/>
              <a:t>Once again, we can go through each of the fields for the bill. You might want to pause and think about how you would rate each of these and then compare to the actual review as it was originally done. Remember that your ratings may not always match exactly and that can be ok.</a:t>
            </a:r>
            <a:endParaRPr/>
          </a:p>
          <a:p>
            <a:pPr indent="0" lvl="0" marL="0" rtl="0" algn="l">
              <a:spcBef>
                <a:spcPts val="0"/>
              </a:spcBef>
              <a:spcAft>
                <a:spcPts val="0"/>
              </a:spcAft>
              <a:buNone/>
            </a:pPr>
            <a:r>
              <a:rPr lang="en-US" sz="1300"/>
              <a:t>Click -&gt; Click -&gt; Click until all of them show.</a:t>
            </a:r>
            <a:endParaRPr/>
          </a:p>
          <a:p>
            <a:pPr indent="0" lvl="0" marL="0" rtl="0" algn="l">
              <a:spcBef>
                <a:spcPts val="0"/>
              </a:spcBef>
              <a:spcAft>
                <a:spcPts val="0"/>
              </a:spcAft>
              <a:buNone/>
            </a:pPr>
            <a:r>
              <a:t/>
            </a:r>
            <a:endParaRPr/>
          </a:p>
        </p:txBody>
      </p:sp>
      <p:sp>
        <p:nvSpPr>
          <p:cNvPr id="429" name="Google Shape;429;p37: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38: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p38: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sz="1300"/>
              <a:t>On this bill, the reviewer included an anti-liberty talking point. Recall this is something that the NHLA opposition might say about the bill.</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And these are the blurbs that were entered for the Gold Standard.</a:t>
            </a:r>
            <a:endParaRPr/>
          </a:p>
          <a:p>
            <a:pPr indent="0" lvl="0" marL="0" rtl="0" algn="l">
              <a:spcBef>
                <a:spcPts val="0"/>
              </a:spcBef>
              <a:spcAft>
                <a:spcPts val="0"/>
              </a:spcAft>
              <a:buNone/>
            </a:pPr>
            <a:r>
              <a:t/>
            </a:r>
            <a:endParaRPr/>
          </a:p>
        </p:txBody>
      </p:sp>
      <p:sp>
        <p:nvSpPr>
          <p:cNvPr id="462" name="Google Shape;462;p38: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39:notes"/>
          <p:cNvSpPr txBox="1"/>
          <p:nvPr>
            <p:ph idx="1" type="body"/>
          </p:nvPr>
        </p:nvSpPr>
        <p:spPr>
          <a:xfrm>
            <a:off x="731520" y="4620577"/>
            <a:ext cx="5852160" cy="3780473"/>
          </a:xfrm>
          <a:prstGeom prst="rect">
            <a:avLst/>
          </a:prstGeom>
        </p:spPr>
        <p:txBody>
          <a:bodyPr anchorCtr="0" anchor="t" bIns="47850" lIns="95725" spcFirstLastPara="1" rIns="95725" wrap="square" tIns="47850">
            <a:noAutofit/>
          </a:bodyPr>
          <a:lstStyle/>
          <a:p>
            <a:pPr indent="0" lvl="0" marL="0" rtl="0" algn="l">
              <a:spcBef>
                <a:spcPts val="0"/>
              </a:spcBef>
              <a:spcAft>
                <a:spcPts val="0"/>
              </a:spcAft>
              <a:buNone/>
            </a:pPr>
            <a:r>
              <a:t/>
            </a:r>
            <a:endParaRPr/>
          </a:p>
        </p:txBody>
      </p:sp>
      <p:sp>
        <p:nvSpPr>
          <p:cNvPr id="469" name="Google Shape;469;p39: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4: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sz="1300"/>
              <a:t>Bill review content also helps the NHLA to draft and release the Gold Standard. This is a weekly publication that we provide to legislators to help them decide how to vote. Even in NH, there are legislators who don't have the time to fully read every bill that come up for a vote. Some legislators rely on guidance from party leadership and outside source to help them understand the legislation.</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The Gold Standard provides a liberty perspective on voting recommendations and bill summaries.</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Having a quality bill review (particularly for high impact bills) helps the NHLA to have a high quality gold standard as there is generally less than a week from the point when the legislative calendar is released until we have to send the gold standard to the printer.</a:t>
            </a:r>
            <a:endParaRPr/>
          </a:p>
          <a:p>
            <a:pPr indent="0" lvl="0" marL="0" rtl="0" algn="l">
              <a:spcBef>
                <a:spcPts val="0"/>
              </a:spcBef>
              <a:spcAft>
                <a:spcPts val="0"/>
              </a:spcAft>
              <a:buNone/>
            </a:pPr>
            <a:r>
              <a:t/>
            </a:r>
            <a:endParaRPr/>
          </a:p>
        </p:txBody>
      </p:sp>
      <p:sp>
        <p:nvSpPr>
          <p:cNvPr id="120" name="Google Shape;120;p4: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40: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p40: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sz="1300"/>
              <a:t>Once again, we can go through each of the fields for the bill. You might want to pause and think about how you would rate each of these and then compare to the actual review as it was originally done. Remember that your ratings may not always match exactly and that can be ok.</a:t>
            </a:r>
            <a:endParaRPr/>
          </a:p>
          <a:p>
            <a:pPr indent="0" lvl="0" marL="0" rtl="0" algn="l">
              <a:spcBef>
                <a:spcPts val="0"/>
              </a:spcBef>
              <a:spcAft>
                <a:spcPts val="0"/>
              </a:spcAft>
              <a:buNone/>
            </a:pPr>
            <a:r>
              <a:rPr lang="en-US" sz="1300"/>
              <a:t>Click -&gt; Click -&gt; Click until all of them show.</a:t>
            </a:r>
            <a:endParaRPr/>
          </a:p>
          <a:p>
            <a:pPr indent="0" lvl="0" marL="0" rtl="0" algn="l">
              <a:spcBef>
                <a:spcPts val="0"/>
              </a:spcBef>
              <a:spcAft>
                <a:spcPts val="0"/>
              </a:spcAft>
              <a:buNone/>
            </a:pPr>
            <a:r>
              <a:t/>
            </a:r>
            <a:endParaRPr/>
          </a:p>
        </p:txBody>
      </p:sp>
      <p:sp>
        <p:nvSpPr>
          <p:cNvPr id="477" name="Google Shape;477;p40: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41: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9" name="Google Shape;509;p41: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sz="1300"/>
              <a:t>On this bill, the reviewer included an anti-liberty talking point. Recall this is something that the NHLA opposition might say about the bill.</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And these are the blurbs that were entered for the Gold Standard.</a:t>
            </a:r>
            <a:endParaRPr/>
          </a:p>
          <a:p>
            <a:pPr indent="0" lvl="0" marL="0" rtl="0" algn="l">
              <a:spcBef>
                <a:spcPts val="0"/>
              </a:spcBef>
              <a:spcAft>
                <a:spcPts val="0"/>
              </a:spcAft>
              <a:buNone/>
            </a:pPr>
            <a:r>
              <a:t/>
            </a:r>
            <a:endParaRPr/>
          </a:p>
        </p:txBody>
      </p:sp>
      <p:sp>
        <p:nvSpPr>
          <p:cNvPr id="510" name="Google Shape;510;p41: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42: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 name="Google Shape;517;p42: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sz="1300"/>
              <a:t>And that is all there is to doing bill reviews. At this point, the best thing to do is to start doing reviews and learn as you go.</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Early in the legislative session, that is to say, January and February, there will be plenty of bills and many of them will be straightforward like the examples we’ve looked at today. As we get later in the season, you may find that many of the bills that remain are complex and it may take an hour or more to do the review. If you are starting at this point, don’t get discouraged.</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AS you review bills, don’t feel like you need to write up very clean gold standard blurbs for every bill. Some bills will never even make it to the gold standard and even just completing the initial triage and scoring the bill helps us.</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When you are doing reviews keep these thoughts in mind to help guide you in determining if a bill is pro or anti-liberty</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Is the bill constitutional?</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Does it expand the size, cost or power of government? If it does – it is anti-liberty even if you think the bill is a ‘good idea’</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Are there unintended consequences? At times, the secondary effects of a bill may be worse than the stated intent of the bill. Think these things through while evaluating the impacts.</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And that’s it! You are ready to start reviewing bills and defending Liberty in NH. If you’ve not reviewed bills before, you’ll need to email </a:t>
            </a:r>
            <a:r>
              <a:rPr lang="en-US" sz="1300" u="sng">
                <a:solidFill>
                  <a:schemeClr val="hlink"/>
                </a:solidFill>
                <a:hlinkClick r:id="rId2"/>
              </a:rPr>
              <a:t>research@nhliberty.org</a:t>
            </a:r>
            <a:r>
              <a:rPr lang="en-US" sz="1300"/>
              <a:t> to have bill review privileges added to your account. Thank you.</a:t>
            </a:r>
            <a:endParaRPr/>
          </a:p>
          <a:p>
            <a:pPr indent="0" lvl="0" marL="0" rtl="0" algn="l">
              <a:spcBef>
                <a:spcPts val="0"/>
              </a:spcBef>
              <a:spcAft>
                <a:spcPts val="0"/>
              </a:spcAft>
              <a:buNone/>
            </a:pPr>
            <a:r>
              <a:t/>
            </a:r>
            <a:endParaRPr/>
          </a:p>
        </p:txBody>
      </p:sp>
      <p:sp>
        <p:nvSpPr>
          <p:cNvPr id="518" name="Google Shape;518;p42: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43:notes"/>
          <p:cNvSpPr txBox="1"/>
          <p:nvPr>
            <p:ph idx="1" type="body"/>
          </p:nvPr>
        </p:nvSpPr>
        <p:spPr>
          <a:xfrm>
            <a:off x="731520" y="4620577"/>
            <a:ext cx="5852160" cy="3780473"/>
          </a:xfrm>
          <a:prstGeom prst="rect">
            <a:avLst/>
          </a:prstGeom>
        </p:spPr>
        <p:txBody>
          <a:bodyPr anchorCtr="0" anchor="t" bIns="47850" lIns="95725" spcFirstLastPara="1" rIns="95725" wrap="square" tIns="47850">
            <a:noAutofit/>
          </a:bodyPr>
          <a:lstStyle/>
          <a:p>
            <a:pPr indent="0" lvl="0" marL="0" rtl="0" algn="l">
              <a:spcBef>
                <a:spcPts val="0"/>
              </a:spcBef>
              <a:spcAft>
                <a:spcPts val="0"/>
              </a:spcAft>
              <a:buNone/>
            </a:pPr>
            <a:r>
              <a:t/>
            </a:r>
            <a:endParaRPr/>
          </a:p>
        </p:txBody>
      </p:sp>
      <p:sp>
        <p:nvSpPr>
          <p:cNvPr id="526" name="Google Shape;526;p43: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44: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2" name="Google Shape;532;p44: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sz="1300"/>
              <a:t>It may be useful to be familiarly with the state party platforms as some legislators may be more likely to respond to an argument that includes the fact that a particular bill is either aligned with or contrary to their own party's platform.</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A bill review argument should almost never rely on any party's platform to make a judgement about whether a particular bill is pro or anti liberty but it still can be an effective argument.</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Remember that the NHLA is non-partisan and as such you should feel free to reference any (or all) party’s platforms when researching a bill.</a:t>
            </a:r>
            <a:endParaRPr/>
          </a:p>
          <a:p>
            <a:pPr indent="0" lvl="0" marL="0" rtl="0" algn="l">
              <a:spcBef>
                <a:spcPts val="0"/>
              </a:spcBef>
              <a:spcAft>
                <a:spcPts val="0"/>
              </a:spcAft>
              <a:buNone/>
            </a:pPr>
            <a:r>
              <a:t/>
            </a:r>
            <a:endParaRPr/>
          </a:p>
        </p:txBody>
      </p:sp>
      <p:sp>
        <p:nvSpPr>
          <p:cNvPr id="533" name="Google Shape;533;p44: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45: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p45: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sz="1300"/>
              <a:t>If you recognize that a particular bill is aligned or against a party’s platform, here are some examples about how you might document a talking point in the review</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Indicate which party’s legislators should be aware of the supporting platform plank and where practical, quote a subset of the platform text.</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Platform references should always be considered secondary to more fundamental liberty arguments.</a:t>
            </a:r>
            <a:endParaRPr/>
          </a:p>
          <a:p>
            <a:pPr indent="0" lvl="0" marL="0" rtl="0" algn="l">
              <a:spcBef>
                <a:spcPts val="0"/>
              </a:spcBef>
              <a:spcAft>
                <a:spcPts val="0"/>
              </a:spcAft>
              <a:buNone/>
            </a:pPr>
            <a:r>
              <a:t/>
            </a:r>
            <a:endParaRPr/>
          </a:p>
        </p:txBody>
      </p:sp>
      <p:sp>
        <p:nvSpPr>
          <p:cNvPr id="541" name="Google Shape;541;p45: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46: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8" name="Google Shape;548;p46: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sz="1300"/>
              <a:t>Now that you’ve got the tools to theoretically review a bill, let’s look at a few example bills and walk through the review process on each of them. You may find it helpful to navigate to the training bills URL as we go through these slides so that you can read the text at your own pace.</a:t>
            </a:r>
            <a:endParaRPr/>
          </a:p>
          <a:p>
            <a:pPr indent="0" lvl="0" marL="0" rtl="0" algn="l">
              <a:spcBef>
                <a:spcPts val="0"/>
              </a:spcBef>
              <a:spcAft>
                <a:spcPts val="0"/>
              </a:spcAft>
              <a:buNone/>
            </a:pPr>
            <a:r>
              <a:t/>
            </a:r>
            <a:endParaRPr/>
          </a:p>
        </p:txBody>
      </p:sp>
      <p:sp>
        <p:nvSpPr>
          <p:cNvPr id="549" name="Google Shape;549;p46: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47: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p47: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sz="1300"/>
              <a:t>You can see that HB1400 modifies existing RSA 159:6 and extends the duration of a pistol/revolver license from 4 year to 5. In addition, this bill would have removed the vague phrasing of ‘suitable person’ from the statute and replaced it with more objective text that indicated that the license should be issued as long as the person is not barred from owning and possessing a firearm.</a:t>
            </a:r>
            <a:endParaRPr/>
          </a:p>
          <a:p>
            <a:pPr indent="0" lvl="0" marL="0" rtl="0" algn="l">
              <a:spcBef>
                <a:spcPts val="0"/>
              </a:spcBef>
              <a:spcAft>
                <a:spcPts val="0"/>
              </a:spcAft>
              <a:buNone/>
            </a:pPr>
            <a:r>
              <a:rPr lang="en-US" sz="1300"/>
              <a:t>This is clearly an improvement over existing law. A purist would, correctly, argue that such a license should not be required in the first place but the bill should be reviewed in the context of whether it improves the existing situation – not with respect to whether it aligns with an ideal standard.</a:t>
            </a:r>
            <a:endParaRPr/>
          </a:p>
          <a:p>
            <a:pPr indent="0" lvl="0" marL="0" rtl="0" algn="l">
              <a:spcBef>
                <a:spcPts val="0"/>
              </a:spcBef>
              <a:spcAft>
                <a:spcPts val="0"/>
              </a:spcAft>
              <a:buNone/>
            </a:pPr>
            <a:r>
              <a:t/>
            </a:r>
            <a:endParaRPr/>
          </a:p>
        </p:txBody>
      </p:sp>
      <p:sp>
        <p:nvSpPr>
          <p:cNvPr id="557" name="Google Shape;557;p47: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48: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4" name="Google Shape;564;p48: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sz="1300"/>
              <a:t>Having read the bill, let’s look at some potential answers for each of the bill review sections for it. First, what topic is it? </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This one is pretty clearly a Second Amendment bill.</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Is it Liberty Friendly – Well, we’ve already sort of hinted at that – it improves the current situation in multiple ways so </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It is pro-liberty</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Next is impact. The bill impacts all adults in the state in a pretty significant way. It does fall short of true constitutional carry.</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So the original reviewer marked it as Average impact. An argument could be made that this should have been marked high impact and if there were a significant number of cases of people being arbitrarily excluded based on the existing language it certainly would have rated as high impact. As you can see though, reasonable people may have differences of opinion on some of these fields.</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With respect to civil rights,</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The bill protects rights because it prevents bureaucrats from arbitrarily denying citizens the right to self-defense.</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On the topic of personal responsibility</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The bill does not fundamentally change the current situation so an N/A is fine.</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For Right to Property</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The bill does not directly impact property rights so again N/A</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The Clarity rating indicates whether or not the language is clear with respect to the intent of the legislation</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And in this case it is quite clear. Note that a bill can be clear and still be anti-liberty so this sub-factor is independent of whether or not you believe that the bill should exist at all.</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Next is Accountability</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The original reviewer believed that it increased/retained accountability.</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I think a strong argument could be made for N/A here as the bill is not really directly addressing accountability per se.</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Another reviewer might look at the discretion that is being removed from the issuing authority and make the case that it reduces accountability. While I don’t think that is really correct these multiple perspectives point out why there may be disagreements on some factors and why not every bill needs to have every one of these factors rated.</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Next is constitutionality. </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The reviewer marked it constitutional. We recognize that the pistol and revolver license itself is constitutionally dubious since the constitution guarantees (in article 2-a) a right to keep and bear arms and thus one could make a strong argument that the existing law infringes upon that right. In this case, the bill is reducing the potential impact of that restriction. As a result, the reviewer marked it constitutional. If N/A had been selected here we certainly would not have argued with that position.</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Enforceability</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N/A for this bill.</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Regulation/Bureaucracy</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This bill certainly lessens regulation if for no other reason than it extends the term of the license and reduces the effort the state will need to put into renewals.</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Fiscal Impact</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Less frequent renewals and more objective measures for issuance should slightly reduce the costs so the impact is Positive</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Taxation</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The license has an existing fee. This does not change it. The original reviewer marked Fee for users which is fine. </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Arguably N/A could have worked here as well.</a:t>
            </a:r>
            <a:endParaRPr/>
          </a:p>
          <a:p>
            <a:pPr indent="0" lvl="0" marL="0" rtl="0" algn="l">
              <a:spcBef>
                <a:spcPts val="0"/>
              </a:spcBef>
              <a:spcAft>
                <a:spcPts val="0"/>
              </a:spcAft>
              <a:buNone/>
            </a:pPr>
            <a:r>
              <a:t/>
            </a:r>
            <a:endParaRPr/>
          </a:p>
        </p:txBody>
      </p:sp>
      <p:sp>
        <p:nvSpPr>
          <p:cNvPr id="565" name="Google Shape;565;p48: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49: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0" name="Google Shape;600;p49: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sz="1300"/>
              <a:t>This is the actual Gold Standard Blurb that was used for this bill. A few bullets like this are what should go here. The NHLA Gold Standard team will review and modify what you enter before it appears in the Gold Standard so take a shot if you can but don’t worry if you can’t find exactly the right words.</a:t>
            </a:r>
            <a:endParaRPr/>
          </a:p>
          <a:p>
            <a:pPr indent="0" lvl="0" marL="0" rtl="0" algn="l">
              <a:spcBef>
                <a:spcPts val="0"/>
              </a:spcBef>
              <a:spcAft>
                <a:spcPts val="0"/>
              </a:spcAft>
              <a:buNone/>
            </a:pPr>
            <a:r>
              <a:t/>
            </a:r>
            <a:endParaRPr/>
          </a:p>
        </p:txBody>
      </p:sp>
      <p:sp>
        <p:nvSpPr>
          <p:cNvPr id="601" name="Google Shape;601;p49: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5: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sz="1300"/>
              <a:t>Bill reviews and the Gold standards that follow from them, allow the NHLA to create an annual Legislative Score Card called the Liberty Rating.</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This in turn helps us to determine which incumbents running for re-election should be endorsed and supported by activists.</a:t>
            </a:r>
            <a:endParaRPr/>
          </a:p>
          <a:p>
            <a:pPr indent="0" lvl="0" marL="0" rtl="0" algn="l">
              <a:spcBef>
                <a:spcPts val="0"/>
              </a:spcBef>
              <a:spcAft>
                <a:spcPts val="0"/>
              </a:spcAft>
              <a:buNone/>
            </a:pPr>
            <a:r>
              <a:t/>
            </a:r>
            <a:endParaRPr/>
          </a:p>
        </p:txBody>
      </p:sp>
      <p:sp>
        <p:nvSpPr>
          <p:cNvPr id="129" name="Google Shape;129;p5: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50: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8" name="Google Shape;608;p50: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sz="1300"/>
              <a:t>Take the time to read the text….. You’ll notice that this bill simply creates a study committee. Like nearly all committees there is some spending involved (Mileage reimbursement) but this is quite small as compared to the rest of state spending.</a:t>
            </a:r>
            <a:endParaRPr/>
          </a:p>
          <a:p>
            <a:pPr indent="0" lvl="0" marL="0" rtl="0" algn="l">
              <a:spcBef>
                <a:spcPts val="0"/>
              </a:spcBef>
              <a:spcAft>
                <a:spcPts val="0"/>
              </a:spcAft>
              <a:buNone/>
            </a:pPr>
            <a:r>
              <a:t/>
            </a:r>
            <a:endParaRPr/>
          </a:p>
        </p:txBody>
      </p:sp>
      <p:sp>
        <p:nvSpPr>
          <p:cNvPr id="609" name="Google Shape;609;p50: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51: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6" name="Google Shape;616;p51: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sz="1300"/>
              <a:t>On this bill’s review, check the “Study Committee” checkbox.</a:t>
            </a:r>
            <a:endParaRPr/>
          </a:p>
          <a:p>
            <a:pPr indent="0" lvl="0" marL="0" rtl="0" algn="l">
              <a:spcBef>
                <a:spcPts val="0"/>
              </a:spcBef>
              <a:spcAft>
                <a:spcPts val="0"/>
              </a:spcAft>
              <a:buNone/>
            </a:pPr>
            <a:r>
              <a:rPr lang="en-US" sz="1300"/>
              <a:t>If you’d like, mark the Impact as Low Impact.</a:t>
            </a:r>
            <a:endParaRPr/>
          </a:p>
          <a:p>
            <a:pPr indent="0" lvl="0" marL="0" rtl="0" algn="l">
              <a:spcBef>
                <a:spcPts val="0"/>
              </a:spcBef>
              <a:spcAft>
                <a:spcPts val="0"/>
              </a:spcAft>
              <a:buNone/>
            </a:pPr>
            <a:r>
              <a:rPr lang="en-US" sz="1300"/>
              <a:t>While not required for study committee bills, if you’d like you can also mark the topic that it pertains to</a:t>
            </a:r>
            <a:endParaRPr/>
          </a:p>
          <a:p>
            <a:pPr indent="0" lvl="0" marL="0" rtl="0" algn="l">
              <a:spcBef>
                <a:spcPts val="0"/>
              </a:spcBef>
              <a:spcAft>
                <a:spcPts val="0"/>
              </a:spcAft>
              <a:buNone/>
            </a:pPr>
            <a:r>
              <a:rPr lang="en-US" sz="1300"/>
              <a:t>Either way, after filling out these small number of fields, save the review and move to the next one – that’s it.</a:t>
            </a:r>
            <a:endParaRPr/>
          </a:p>
          <a:p>
            <a:pPr indent="0" lvl="0" marL="0" rtl="0" algn="l">
              <a:spcBef>
                <a:spcPts val="0"/>
              </a:spcBef>
              <a:spcAft>
                <a:spcPts val="0"/>
              </a:spcAft>
              <a:buNone/>
            </a:pPr>
            <a:r>
              <a:t/>
            </a:r>
            <a:endParaRPr/>
          </a:p>
        </p:txBody>
      </p:sp>
      <p:sp>
        <p:nvSpPr>
          <p:cNvPr id="617" name="Google Shape;617;p51: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6: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sz="1300"/>
              <a:t>Some bills can be reviewed without making reference to any external resources however there are several resources you should be aware of that you may find helpful</a:t>
            </a:r>
            <a:endParaRPr/>
          </a:p>
          <a:p>
            <a:pPr indent="0" lvl="0" marL="0" rtl="0" algn="l">
              <a:spcBef>
                <a:spcPts val="0"/>
              </a:spcBef>
              <a:spcAft>
                <a:spcPts val="0"/>
              </a:spcAft>
              <a:buNone/>
            </a:pPr>
            <a:r>
              <a:rPr lang="en-US" sz="1300"/>
              <a:t>For a limited number of issues, the NHLA has general guidance on how we will approach the issues. This does not mean that our position on any particular bill is a foregone conclusion but being familiar with the positions can be helpful. We’ll go into a little more detail about each of these in a moment.</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There are a number of issues on which the NHLA does not generally take a direct position since there are competing liberty principles.</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Prior gold standards (and for that matter prior bill reviews) can be helpful as it is not uncommon for very similar legislation to be entered year after year. While I would not generally recommend searching for every topic before reviewing every bill, over time, you may come to recognize topics and in these cases, reviewing prior content can save time. </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Finally, there is an NHLA Bill Reviewers Facebook group where you can ask questions about specific legislation or the bill review system itself.</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Next are resources on the state website. All bill reviewers should read the NH constitution from beginning to end at least once. For a non-trivial number of reviews, I open and refer to the constitution to help determine the constitutionality of proposed legislation. While </a:t>
            </a:r>
            <a:r>
              <a:rPr lang="en-US" sz="1300" u="sng"/>
              <a:t>arguments</a:t>
            </a:r>
            <a:r>
              <a:rPr lang="en-US" sz="1300"/>
              <a:t> based solely on conflicts with the state constitution may not be broadly effective they should still be included when a bill conflicts with the constitution.</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br>
              <a:rPr lang="en-US" sz="1300"/>
            </a:br>
            <a:r>
              <a:rPr lang="en-US" sz="1300"/>
              <a:t>The existing laws are something that you'll need to become comfortable reading. Many bills revise existing language and so often understanding the existing text is key to understanding if a particular bill is pro liberty or not  - If the existing law called for a 100% tax rate, then a bill that propose to change that rate to 50% (as horrendous as it sounds) would still be an improvement</a:t>
            </a:r>
            <a:endParaRPr/>
          </a:p>
          <a:p>
            <a:pPr indent="0" lvl="0" marL="0" rtl="0" algn="l">
              <a:spcBef>
                <a:spcPts val="0"/>
              </a:spcBef>
              <a:spcAft>
                <a:spcPts val="0"/>
              </a:spcAft>
              <a:buNone/>
            </a:pPr>
            <a:r>
              <a:rPr lang="en-US" sz="1300"/>
              <a:t>Finally, an additional source can be the state party platforms - we'll talk a little more about those in a few minutes.</a:t>
            </a:r>
            <a:endParaRPr/>
          </a:p>
        </p:txBody>
      </p:sp>
      <p:sp>
        <p:nvSpPr>
          <p:cNvPr id="138" name="Google Shape;138;p6: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7: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sz="1300"/>
              <a:t>While this training is not a substitute for reading the NHLA positions page, we'll quickly cover each of the major topics just so have a general sense of where the NHLA stands on some key issues</a:t>
            </a:r>
            <a:endParaRPr/>
          </a:p>
          <a:p>
            <a:pPr indent="0" lvl="0" marL="0" rtl="0" algn="l">
              <a:spcBef>
                <a:spcPts val="0"/>
              </a:spcBef>
              <a:spcAft>
                <a:spcPts val="0"/>
              </a:spcAft>
              <a:buNone/>
            </a:pPr>
            <a:r>
              <a:rPr lang="en-US" sz="1300"/>
              <a:t>The Death Penalty used to be among our “Do Not Touch” issues but after a survey of membership, the NHLA board voted to remove this issue from Do Not touch and take the position that NH would be well served to discontinue the option of using the death penalty.</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The NHLA believes in the fundamental right of self-ownership and as a result it is not the proper role of the state to decide what individuals may eat, drink or smoke. In addition, prohibition continues to be a proven failure at curbing abuse and increases the power of criminal cartels.</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We believe that families, not the state, are in the best position to control the education of their children. </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People have the right to know how their money is being spent. Transparency, even though it may have modest costs, is required to keep corruption and waste in check.</a:t>
            </a:r>
            <a:endParaRPr/>
          </a:p>
          <a:p>
            <a:pPr indent="0" lvl="0" marL="0" rtl="0" algn="l">
              <a:spcBef>
                <a:spcPts val="0"/>
              </a:spcBef>
              <a:spcAft>
                <a:spcPts val="0"/>
              </a:spcAft>
              <a:buNone/>
            </a:pPr>
            <a:r>
              <a:t/>
            </a:r>
            <a:endParaRPr/>
          </a:p>
        </p:txBody>
      </p:sp>
      <p:sp>
        <p:nvSpPr>
          <p:cNvPr id="146" name="Google Shape;146;p7: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8: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8: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sz="1300"/>
              <a:t>The NHLA supports the right to keep and bear arms and believes that this right as recognized in Article 2-a of the NH constitution is not contingent on a government issued permission slip.</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We believe that government is most accountable and accessible when it is most local. Therefore, we believe that local control is generally preferable to state or national mandates.</a:t>
            </a:r>
            <a:endParaRPr/>
          </a:p>
          <a:p>
            <a:pPr indent="0" lvl="0" marL="0" rtl="0" algn="l">
              <a:spcBef>
                <a:spcPts val="0"/>
              </a:spcBef>
              <a:spcAft>
                <a:spcPts val="0"/>
              </a:spcAft>
              <a:buNone/>
            </a:pPr>
            <a:r>
              <a:rPr lang="en-US" sz="1300"/>
              <a:t>We do believe that there is a higher principle however – the principle of individual liberty. For this reason, we support state laws that prevent local governments from abridging the personal or property rights of individuals.</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Taxes compel people to fund programs which may be counterproductive or even unethical. We believe most or all goods and services can and should be funded on the basis of voluntary consent. We support efforts to reduce taxes, and put money back under the control of the people who earned it.</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Government programs create dependency and often do far more harm than good. We believe voluntary charities are the ideal way to address the needs of those who require assistance.</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 </a:t>
            </a:r>
            <a:endParaRPr/>
          </a:p>
          <a:p>
            <a:pPr indent="0" lvl="0" marL="0" rtl="0" algn="l">
              <a:spcBef>
                <a:spcPts val="0"/>
              </a:spcBef>
              <a:spcAft>
                <a:spcPts val="0"/>
              </a:spcAft>
              <a:buNone/>
            </a:pPr>
            <a:r>
              <a:rPr lang="en-US" sz="1300"/>
              <a:t>.... Once again, please real the NHLA positions page for detailed rationale about each of these positions</a:t>
            </a:r>
            <a:endParaRPr/>
          </a:p>
          <a:p>
            <a:pPr indent="0" lvl="0" marL="0" rtl="0" algn="l">
              <a:spcBef>
                <a:spcPts val="0"/>
              </a:spcBef>
              <a:spcAft>
                <a:spcPts val="0"/>
              </a:spcAft>
              <a:buNone/>
            </a:pPr>
            <a:r>
              <a:t/>
            </a:r>
            <a:endParaRPr/>
          </a:p>
        </p:txBody>
      </p:sp>
      <p:sp>
        <p:nvSpPr>
          <p:cNvPr id="154" name="Google Shape;154;p8: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9: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9:notes"/>
          <p:cNvSpPr txBox="1"/>
          <p:nvPr>
            <p:ph idx="1" type="body"/>
          </p:nvPr>
        </p:nvSpPr>
        <p:spPr>
          <a:xfrm>
            <a:off x="731520" y="4620577"/>
            <a:ext cx="5852160" cy="3780473"/>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sz="1300"/>
              <a:t>Prior gold standards may be helpful to you while reviewing a bill. The NHLA website has a search feature that allows you to limit searches to prior gold standards. </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Click</a:t>
            </a:r>
            <a:endParaRPr/>
          </a:p>
          <a:p>
            <a:pPr indent="0" lvl="0" marL="0" rtl="0" algn="l">
              <a:spcBef>
                <a:spcPts val="0"/>
              </a:spcBef>
              <a:spcAft>
                <a:spcPts val="0"/>
              </a:spcAft>
              <a:buNone/>
            </a:pPr>
            <a:r>
              <a:rPr lang="en-US" sz="1300"/>
              <a:t>Here you can see a search for civil asset and see that this term has appeared several times in the gold standard. Always read and understand the current bill and be on the lookout for the need to change the argument to match the updated legislation</a:t>
            </a:r>
            <a:endParaRPr/>
          </a:p>
          <a:p>
            <a:pPr indent="0" lvl="0" marL="0" rtl="0" algn="l">
              <a:spcBef>
                <a:spcPts val="0"/>
              </a:spcBef>
              <a:spcAft>
                <a:spcPts val="0"/>
              </a:spcAft>
              <a:buNone/>
            </a:pPr>
            <a:r>
              <a:t/>
            </a:r>
            <a:endParaRPr/>
          </a:p>
        </p:txBody>
      </p:sp>
      <p:sp>
        <p:nvSpPr>
          <p:cNvPr id="163" name="Google Shape;163;p9:notes"/>
          <p:cNvSpPr txBox="1"/>
          <p:nvPr>
            <p:ph idx="12" type="sldNum"/>
          </p:nvPr>
        </p:nvSpPr>
        <p:spPr>
          <a:xfrm>
            <a:off x="4143587" y="9119475"/>
            <a:ext cx="3169920" cy="48172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FFC000"/>
            </a:gs>
            <a:gs pos="13000">
              <a:srgbClr val="FFFF00"/>
            </a:gs>
            <a:gs pos="29000">
              <a:schemeClr val="lt1"/>
            </a:gs>
            <a:gs pos="61000">
              <a:schemeClr val="lt1"/>
            </a:gs>
            <a:gs pos="100000">
              <a:schemeClr val="lt1"/>
            </a:gs>
          </a:gsLst>
          <a:lin ang="5400000" scaled="0"/>
        </a:gradFill>
      </p:bgPr>
    </p:bg>
    <p:spTree>
      <p:nvGrpSpPr>
        <p:cNvPr id="15" name="Shape 15"/>
        <p:cNvGrpSpPr/>
        <p:nvPr/>
      </p:nvGrpSpPr>
      <p:grpSpPr>
        <a:xfrm>
          <a:off x="0" y="0"/>
          <a:ext cx="0" cy="0"/>
          <a:chOff x="0" y="0"/>
          <a:chExt cx="0" cy="0"/>
        </a:xfrm>
      </p:grpSpPr>
      <p:sp>
        <p:nvSpPr>
          <p:cNvPr id="16" name="Google Shape;16;p53"/>
          <p:cNvSpPr txBox="1"/>
          <p:nvPr>
            <p:ph type="ctrTitle"/>
          </p:nvPr>
        </p:nvSpPr>
        <p:spPr>
          <a:xfrm>
            <a:off x="914400" y="2130430"/>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3"/>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53"/>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3"/>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3"/>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1" name="Google Shape;21;p53"/>
          <p:cNvPicPr preferRelativeResize="0"/>
          <p:nvPr/>
        </p:nvPicPr>
        <p:blipFill rotWithShape="1">
          <a:blip r:embed="rId2">
            <a:alphaModFix/>
          </a:blip>
          <a:srcRect b="0" l="0" r="0" t="0"/>
          <a:stretch/>
        </p:blipFill>
        <p:spPr>
          <a:xfrm>
            <a:off x="3" y="83085"/>
            <a:ext cx="2309356" cy="956733"/>
          </a:xfrm>
          <a:prstGeom prst="rect">
            <a:avLst/>
          </a:prstGeom>
          <a:noFill/>
          <a:ln>
            <a:noFill/>
          </a:ln>
        </p:spPr>
      </p:pic>
      <p:pic>
        <p:nvPicPr>
          <p:cNvPr id="22" name="Google Shape;22;p53"/>
          <p:cNvPicPr preferRelativeResize="0"/>
          <p:nvPr/>
        </p:nvPicPr>
        <p:blipFill rotWithShape="1">
          <a:blip r:embed="rId3">
            <a:alphaModFix/>
          </a:blip>
          <a:srcRect b="0" l="0" r="0" t="0"/>
          <a:stretch/>
        </p:blipFill>
        <p:spPr>
          <a:xfrm>
            <a:off x="819152" y="274638"/>
            <a:ext cx="1490207" cy="38620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6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62"/>
          <p:cNvSpPr txBox="1"/>
          <p:nvPr>
            <p:ph idx="1" type="body"/>
          </p:nvPr>
        </p:nvSpPr>
        <p:spPr>
          <a:xfrm rot="5400000">
            <a:off x="3833019" y="-1623213"/>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9" name="Google Shape;79;p62"/>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62"/>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62"/>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63"/>
          <p:cNvSpPr txBox="1"/>
          <p:nvPr>
            <p:ph type="title"/>
          </p:nvPr>
        </p:nvSpPr>
        <p:spPr>
          <a:xfrm rot="5400000">
            <a:off x="7285037" y="1828806"/>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63"/>
          <p:cNvSpPr txBox="1"/>
          <p:nvPr>
            <p:ph idx="1" type="body"/>
          </p:nvPr>
        </p:nvSpPr>
        <p:spPr>
          <a:xfrm rot="5400000">
            <a:off x="1697037" y="-812795"/>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5" name="Google Shape;85;p63"/>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63"/>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63"/>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gradFill>
          <a:gsLst>
            <a:gs pos="0">
              <a:srgbClr val="FFC000"/>
            </a:gs>
            <a:gs pos="13000">
              <a:srgbClr val="FFFF00"/>
            </a:gs>
            <a:gs pos="29000">
              <a:schemeClr val="lt1"/>
            </a:gs>
            <a:gs pos="61000">
              <a:schemeClr val="lt1"/>
            </a:gs>
            <a:gs pos="100000">
              <a:schemeClr val="lt1"/>
            </a:gs>
          </a:gsLst>
          <a:lin ang="5400000" scaled="0"/>
        </a:gradFill>
      </p:bgPr>
    </p:bg>
    <p:spTree>
      <p:nvGrpSpPr>
        <p:cNvPr id="23" name="Shape 23"/>
        <p:cNvGrpSpPr/>
        <p:nvPr/>
      </p:nvGrpSpPr>
      <p:grpSpPr>
        <a:xfrm>
          <a:off x="0" y="0"/>
          <a:ext cx="0" cy="0"/>
          <a:chOff x="0" y="0"/>
          <a:chExt cx="0" cy="0"/>
        </a:xfrm>
      </p:grpSpPr>
      <p:sp>
        <p:nvSpPr>
          <p:cNvPr id="24" name="Google Shape;24;p5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4"/>
          <p:cNvSpPr txBox="1"/>
          <p:nvPr>
            <p:ph idx="1" type="body"/>
          </p:nvPr>
        </p:nvSpPr>
        <p:spPr>
          <a:xfrm>
            <a:off x="609600" y="1600205"/>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 name="Google Shape;26;p54"/>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4"/>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4"/>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9" name="Google Shape;29;p54"/>
          <p:cNvPicPr preferRelativeResize="0"/>
          <p:nvPr/>
        </p:nvPicPr>
        <p:blipFill rotWithShape="1">
          <a:blip r:embed="rId2">
            <a:alphaModFix/>
          </a:blip>
          <a:srcRect b="0" l="0" r="0" t="0"/>
          <a:stretch/>
        </p:blipFill>
        <p:spPr>
          <a:xfrm>
            <a:off x="2" y="83084"/>
            <a:ext cx="1732017" cy="956733"/>
          </a:xfrm>
          <a:prstGeom prst="rect">
            <a:avLst/>
          </a:prstGeom>
          <a:noFill/>
          <a:ln>
            <a:noFill/>
          </a:ln>
        </p:spPr>
      </p:pic>
      <p:pic>
        <p:nvPicPr>
          <p:cNvPr id="30" name="Google Shape;30;p54"/>
          <p:cNvPicPr preferRelativeResize="0"/>
          <p:nvPr/>
        </p:nvPicPr>
        <p:blipFill rotWithShape="1">
          <a:blip r:embed="rId3">
            <a:alphaModFix/>
          </a:blip>
          <a:srcRect b="0" l="0" r="0" t="0"/>
          <a:stretch/>
        </p:blipFill>
        <p:spPr>
          <a:xfrm>
            <a:off x="614364" y="274638"/>
            <a:ext cx="1117655" cy="38620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5"/>
          <p:cNvSpPr txBox="1"/>
          <p:nvPr>
            <p:ph type="title"/>
          </p:nvPr>
        </p:nvSpPr>
        <p:spPr>
          <a:xfrm>
            <a:off x="963084" y="4406905"/>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5"/>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55"/>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5"/>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5"/>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5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56"/>
          <p:cNvSpPr txBox="1"/>
          <p:nvPr>
            <p:ph idx="1" type="body"/>
          </p:nvPr>
        </p:nvSpPr>
        <p:spPr>
          <a:xfrm>
            <a:off x="609600" y="1600205"/>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56"/>
          <p:cNvSpPr txBox="1"/>
          <p:nvPr>
            <p:ph idx="2" type="body"/>
          </p:nvPr>
        </p:nvSpPr>
        <p:spPr>
          <a:xfrm>
            <a:off x="6197600" y="1600205"/>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56"/>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6"/>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6"/>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5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57"/>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57"/>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57"/>
          <p:cNvSpPr txBox="1"/>
          <p:nvPr>
            <p:ph idx="3" type="body"/>
          </p:nvPr>
        </p:nvSpPr>
        <p:spPr>
          <a:xfrm>
            <a:off x="6193370"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57"/>
          <p:cNvSpPr txBox="1"/>
          <p:nvPr>
            <p:ph idx="4" type="body"/>
          </p:nvPr>
        </p:nvSpPr>
        <p:spPr>
          <a:xfrm>
            <a:off x="6193370"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57"/>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7"/>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7"/>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5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58"/>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8"/>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8"/>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59"/>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59"/>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59"/>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60"/>
          <p:cNvSpPr txBox="1"/>
          <p:nvPr>
            <p:ph type="title"/>
          </p:nvPr>
        </p:nvSpPr>
        <p:spPr>
          <a:xfrm>
            <a:off x="609603"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60"/>
          <p:cNvSpPr txBox="1"/>
          <p:nvPr>
            <p:ph idx="1" type="body"/>
          </p:nvPr>
        </p:nvSpPr>
        <p:spPr>
          <a:xfrm>
            <a:off x="4766733" y="273055"/>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5" name="Google Shape;65;p60"/>
          <p:cNvSpPr txBox="1"/>
          <p:nvPr>
            <p:ph idx="2" type="body"/>
          </p:nvPr>
        </p:nvSpPr>
        <p:spPr>
          <a:xfrm>
            <a:off x="609603" y="1435103"/>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6" name="Google Shape;66;p60"/>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60"/>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60"/>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61"/>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61"/>
          <p:cNvSpPr/>
          <p:nvPr>
            <p:ph idx="2" type="pic"/>
          </p:nvPr>
        </p:nvSpPr>
        <p:spPr>
          <a:xfrm>
            <a:off x="2389717" y="612775"/>
            <a:ext cx="7315200" cy="4114800"/>
          </a:xfrm>
          <a:prstGeom prst="rect">
            <a:avLst/>
          </a:prstGeom>
          <a:noFill/>
          <a:ln>
            <a:noFill/>
          </a:ln>
        </p:spPr>
      </p:sp>
      <p:sp>
        <p:nvSpPr>
          <p:cNvPr id="72" name="Google Shape;72;p61"/>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3" name="Google Shape;73;p61"/>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61"/>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61"/>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2"/>
          <p:cNvSpPr txBox="1"/>
          <p:nvPr>
            <p:ph idx="1" type="body"/>
          </p:nvPr>
        </p:nvSpPr>
        <p:spPr>
          <a:xfrm>
            <a:off x="609600" y="1600205"/>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52"/>
          <p:cNvSpPr txBox="1"/>
          <p:nvPr>
            <p:ph idx="10" type="dt"/>
          </p:nvPr>
        </p:nvSpPr>
        <p:spPr>
          <a:xfrm>
            <a:off x="609600" y="6356355"/>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52"/>
          <p:cNvSpPr txBox="1"/>
          <p:nvPr>
            <p:ph idx="11" type="ftr"/>
          </p:nvPr>
        </p:nvSpPr>
        <p:spPr>
          <a:xfrm>
            <a:off x="4165600" y="6356355"/>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52"/>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hyperlink" Target="mailto:research@nhliberty.org" TargetMode="External"/><Relationship Id="rId5" Type="http://schemas.openxmlformats.org/officeDocument/2006/relationships/hyperlink" Target="mailto:research@nhliberty.org" TargetMode="External"/><Relationship Id="rId6"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1.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3.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facebook.nhliberty.org/" TargetMode="External"/><Relationship Id="rId4" Type="http://schemas.openxmlformats.org/officeDocument/2006/relationships/hyperlink" Target="http://discourse.nhliberty.org/" TargetMode="External"/><Relationship Id="rId5" Type="http://schemas.openxmlformats.org/officeDocument/2006/relationships/hyperlink" Target="http://gencourt.state.nh.us/house/members/memberlookup.aspx" TargetMode="External"/><Relationship Id="rId6" Type="http://schemas.openxmlformats.org/officeDocument/2006/relationships/hyperlink" Target="http://gencourt.state.nh.us/house/committees/standingcommittees.aspx"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www.gencourt.state.nh.us/rsa/html/XXXIV-A/382-A/382-A-4-401.htm"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http://www.gencourt.state.nh.us/rsa/html/XIII/178/178-22.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mailto:research@nhliberty.org"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http://gencourt.state.nh.us/bill_Status/billText.aspx?sy=2016&amp;id=587&amp;txtFormat=html" TargetMode="External"/><Relationship Id="rId4" Type="http://schemas.openxmlformats.org/officeDocument/2006/relationships/hyperlink" Target="http://gencourt.state.nh.us/bill_Status/billText.aspx?sy=2016&amp;id=1005&amp;txtFormat=html" TargetMode="External"/><Relationship Id="rId5" Type="http://schemas.openxmlformats.org/officeDocument/2006/relationships/hyperlink" Target="http://gencourt.state.nh.us/bill_Status/billText.aspx?sy=2016&amp;id=608&amp;txtFormat=html"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hyperlink" Target="http://www.gencourt.state.nh.us/rsa/html/XII/159/159-6.htm"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discourse.nhliberty.org/" TargetMode="External"/><Relationship Id="rId4" Type="http://schemas.openxmlformats.org/officeDocument/2006/relationships/hyperlink" Target="http://nhliberty.org/facebook" TargetMode="External"/><Relationship Id="rId9" Type="http://schemas.openxmlformats.org/officeDocument/2006/relationships/hyperlink" Target="http://www.lpnh.org/about/platform" TargetMode="External"/><Relationship Id="rId5" Type="http://schemas.openxmlformats.org/officeDocument/2006/relationships/hyperlink" Target="http://www.nh.gov/glance/constitution.htm" TargetMode="External"/><Relationship Id="rId6" Type="http://schemas.openxmlformats.org/officeDocument/2006/relationships/hyperlink" Target="http://www.gencourt.state.nh.us/rsa/html/indexes/default.html" TargetMode="External"/><Relationship Id="rId7" Type="http://schemas.openxmlformats.org/officeDocument/2006/relationships/hyperlink" Target="http://nhdp.org/who-we-are/our-platform" TargetMode="External"/><Relationship Id="rId8" Type="http://schemas.openxmlformats.org/officeDocument/2006/relationships/hyperlink" Target="http://nh.gop/platfor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omments" Target="../comments/comment1.xml"/><Relationship Id="rId4" Type="http://schemas.openxmlformats.org/officeDocument/2006/relationships/hyperlink" Target="https://nhliberty.org/category/gold-standard/" TargetMode="External"/><Relationship Id="rId5" Type="http://schemas.openxmlformats.org/officeDocument/2006/relationships/hyperlink" Target="http://nhliberty.org/legacy_g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
          <p:cNvSpPr txBox="1"/>
          <p:nvPr>
            <p:ph type="ctrTitle"/>
          </p:nvPr>
        </p:nvSpPr>
        <p:spPr>
          <a:xfrm>
            <a:off x="914400" y="2130430"/>
            <a:ext cx="103632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New Hampshire Liberty Alliance</a:t>
            </a:r>
            <a:endParaRPr/>
          </a:p>
        </p:txBody>
      </p:sp>
      <p:sp>
        <p:nvSpPr>
          <p:cNvPr id="94" name="Google Shape;94;p1"/>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3200"/>
              <a:buNone/>
            </a:pPr>
            <a:r>
              <a:rPr lang="en-US"/>
              <a:t>Bill Review Training</a:t>
            </a:r>
            <a:endParaRPr/>
          </a:p>
        </p:txBody>
      </p:sp>
      <p:sp>
        <p:nvSpPr>
          <p:cNvPr id="95" name="Google Shape;95;p1"/>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Exercise</a:t>
            </a:r>
            <a:endParaRPr/>
          </a:p>
        </p:txBody>
      </p:sp>
      <p:sp>
        <p:nvSpPr>
          <p:cNvPr id="174" name="Google Shape;174;p10"/>
          <p:cNvSpPr txBox="1"/>
          <p:nvPr>
            <p:ph idx="1" type="body"/>
          </p:nvPr>
        </p:nvSpPr>
        <p:spPr>
          <a:xfrm>
            <a:off x="581130" y="1295400"/>
            <a:ext cx="10972800" cy="4525963"/>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Clr>
                <a:schemeClr val="dk1"/>
              </a:buClr>
              <a:buSzPts val="2400"/>
              <a:buNone/>
            </a:pPr>
            <a:r>
              <a:rPr b="1" lang="en-US" sz="2400"/>
              <a:t>Are the following bills likely pro or anti-liberty based on summary?</a:t>
            </a:r>
            <a:endParaRPr/>
          </a:p>
          <a:p>
            <a:pPr indent="-342900" lvl="0" marL="342900" rtl="0" algn="l">
              <a:spcBef>
                <a:spcPts val="480"/>
              </a:spcBef>
              <a:spcAft>
                <a:spcPts val="0"/>
              </a:spcAft>
              <a:buClr>
                <a:schemeClr val="dk1"/>
              </a:buClr>
              <a:buSzPts val="2400"/>
              <a:buChar char="•"/>
            </a:pPr>
            <a:r>
              <a:rPr lang="en-US" sz="2400"/>
              <a:t>This bill allows cities and towns the option to add a local surcharge to existing rooms &amp; meals tax if approved by voters?</a:t>
            </a:r>
            <a:endParaRPr/>
          </a:p>
          <a:p>
            <a:pPr indent="-342900" lvl="0" marL="342900" rtl="0" algn="l">
              <a:spcBef>
                <a:spcPts val="480"/>
              </a:spcBef>
              <a:spcAft>
                <a:spcPts val="0"/>
              </a:spcAft>
              <a:buClr>
                <a:schemeClr val="dk1"/>
              </a:buClr>
              <a:buSzPts val="2400"/>
              <a:buChar char="•"/>
            </a:pPr>
            <a:r>
              <a:rPr lang="en-US" sz="2400"/>
              <a:t>This bill establishes licensure and inspection practice for body art establishments.</a:t>
            </a:r>
            <a:endParaRPr/>
          </a:p>
          <a:p>
            <a:pPr indent="-342900" lvl="0" marL="342900" rtl="0" algn="l">
              <a:spcBef>
                <a:spcPts val="480"/>
              </a:spcBef>
              <a:spcAft>
                <a:spcPts val="0"/>
              </a:spcAft>
              <a:buClr>
                <a:schemeClr val="dk1"/>
              </a:buClr>
              <a:buSzPts val="2400"/>
              <a:buChar char="•"/>
            </a:pPr>
            <a:r>
              <a:rPr lang="en-US" sz="2400"/>
              <a:t>This bill prohibits prospective employers from asking an applicant about salary history.</a:t>
            </a:r>
            <a:endParaRPr/>
          </a:p>
          <a:p>
            <a:pPr indent="-342900" lvl="0" marL="342900" rtl="0" algn="l">
              <a:spcBef>
                <a:spcPts val="480"/>
              </a:spcBef>
              <a:spcAft>
                <a:spcPts val="0"/>
              </a:spcAft>
              <a:buClr>
                <a:schemeClr val="dk1"/>
              </a:buClr>
              <a:buSzPts val="2400"/>
              <a:buChar char="•"/>
            </a:pPr>
            <a:r>
              <a:rPr lang="en-US" sz="2400"/>
              <a:t>This bill allows parents to “opt-out” of non-academic surveys for their children in public schools.</a:t>
            </a:r>
            <a:endParaRPr/>
          </a:p>
          <a:p>
            <a:pPr indent="-342900" lvl="0" marL="342900" rtl="0" algn="l">
              <a:spcBef>
                <a:spcPts val="480"/>
              </a:spcBef>
              <a:spcAft>
                <a:spcPts val="0"/>
              </a:spcAft>
              <a:buClr>
                <a:schemeClr val="dk1"/>
              </a:buClr>
              <a:buSzPts val="2400"/>
              <a:buChar char="•"/>
            </a:pPr>
            <a:r>
              <a:rPr lang="en-US" sz="2400"/>
              <a:t>This bill establishes a commission to study the licensure of individuals who forage for wild mushrooms for sale to others.</a:t>
            </a:r>
            <a:endParaRPr/>
          </a:p>
          <a:p>
            <a:pPr indent="-342900" lvl="0" marL="342900" rtl="0" algn="l">
              <a:spcBef>
                <a:spcPts val="480"/>
              </a:spcBef>
              <a:spcAft>
                <a:spcPts val="0"/>
              </a:spcAft>
              <a:buClr>
                <a:schemeClr val="dk1"/>
              </a:buClr>
              <a:buSzPts val="2400"/>
              <a:buChar char="•"/>
            </a:pPr>
            <a:r>
              <a:rPr lang="en-US" sz="2400"/>
              <a:t>The bill requires pharmacists and pharmacies to use a new red warning label for any prescription containing opiates.</a:t>
            </a:r>
            <a:endParaRPr/>
          </a:p>
          <a:p>
            <a:pPr indent="-190500" lvl="0" marL="342900" rtl="0" algn="l">
              <a:spcBef>
                <a:spcPts val="480"/>
              </a:spcBef>
              <a:spcAft>
                <a:spcPts val="0"/>
              </a:spcAft>
              <a:buClr>
                <a:schemeClr val="dk1"/>
              </a:buClr>
              <a:buSzPts val="2400"/>
              <a:buNone/>
            </a:pPr>
            <a:r>
              <a:t/>
            </a:r>
            <a:endParaRPr sz="2400"/>
          </a:p>
        </p:txBody>
      </p:sp>
      <p:sp>
        <p:nvSpPr>
          <p:cNvPr id="175" name="Google Shape;175;p10"/>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Reviewing Bills – Login</a:t>
            </a:r>
            <a:endParaRPr/>
          </a:p>
        </p:txBody>
      </p:sp>
      <p:sp>
        <p:nvSpPr>
          <p:cNvPr id="182" name="Google Shape;182;p11"/>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83" name="Google Shape;183;p11"/>
          <p:cNvPicPr preferRelativeResize="0"/>
          <p:nvPr/>
        </p:nvPicPr>
        <p:blipFill rotWithShape="1">
          <a:blip r:embed="rId3">
            <a:alphaModFix/>
          </a:blip>
          <a:srcRect b="50409" l="0" r="51699" t="-231"/>
          <a:stretch/>
        </p:blipFill>
        <p:spPr>
          <a:xfrm>
            <a:off x="838200" y="3810000"/>
            <a:ext cx="3938155" cy="2526317"/>
          </a:xfrm>
          <a:prstGeom prst="rect">
            <a:avLst/>
          </a:prstGeom>
          <a:noFill/>
          <a:ln>
            <a:noFill/>
          </a:ln>
        </p:spPr>
      </p:pic>
      <p:sp>
        <p:nvSpPr>
          <p:cNvPr id="184" name="Google Shape;184;p11"/>
          <p:cNvSpPr/>
          <p:nvPr/>
        </p:nvSpPr>
        <p:spPr>
          <a:xfrm>
            <a:off x="419100" y="5091384"/>
            <a:ext cx="838200" cy="2286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5" name="Google Shape;185;p11"/>
          <p:cNvSpPr txBox="1"/>
          <p:nvPr/>
        </p:nvSpPr>
        <p:spPr>
          <a:xfrm>
            <a:off x="1556638" y="1679565"/>
            <a:ext cx="9657900" cy="2586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After completing this training, email </a:t>
            </a:r>
            <a:r>
              <a:rPr lang="en-US" sz="1800" u="none">
                <a:solidFill>
                  <a:schemeClr val="dk1"/>
                </a:solidFill>
                <a:latin typeface="Calibri"/>
                <a:ea typeface="Calibri"/>
                <a:cs typeface="Calibri"/>
                <a:sym typeface="Calibri"/>
              </a:rPr>
              <a:t>b</a:t>
            </a:r>
            <a:r>
              <a:rPr lang="en-US" sz="1800">
                <a:solidFill>
                  <a:schemeClr val="dk1"/>
                </a:solidFill>
                <a:latin typeface="Calibri"/>
                <a:ea typeface="Calibri"/>
                <a:cs typeface="Calibri"/>
                <a:sym typeface="Calibri"/>
              </a:rPr>
              <a:t>illreview</a:t>
            </a:r>
            <a:r>
              <a:rPr b="0" i="0" lang="en-US" sz="1800" u="sng" cap="none" strike="noStrike">
                <a:solidFill>
                  <a:schemeClr val="dk1"/>
                </a:solidFill>
                <a:latin typeface="Calibri"/>
                <a:ea typeface="Calibri"/>
                <a:cs typeface="Calibri"/>
                <a:sym typeface="Calibri"/>
                <a:hlinkClick r:id="rId4">
                  <a:extLst>
                    <a:ext uri="{A12FA001-AC4F-418D-AE19-62706E023703}">
                      <ahyp:hlinkClr val="tx"/>
                    </a:ext>
                  </a:extLst>
                </a:hlinkClick>
              </a:rPr>
              <a:t>@nhliberty.org</a:t>
            </a:r>
            <a:r>
              <a:rPr b="0" i="0" lang="en-US" sz="1800" u="none" cap="none" strike="noStrike">
                <a:solidFill>
                  <a:schemeClr val="dk1"/>
                </a:solidFill>
                <a:latin typeface="Calibri"/>
                <a:ea typeface="Calibri"/>
                <a:cs typeface="Calibri"/>
                <a:sym typeface="Calibri"/>
              </a:rPr>
              <a:t> to get bill review privileges.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Go to bills.nhliberty.org to start</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Username is the same as your nhliberty.org website password.</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When in doubt, use the ‘forgot’ password to reset/establish your password</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If you can login but don’t see the ability to enter reviews, please message billreview</a:t>
            </a:r>
            <a:r>
              <a:rPr lang="en-US" sz="1800" u="sng">
                <a:solidFill>
                  <a:schemeClr val="dk1"/>
                </a:solidFill>
                <a:latin typeface="Calibri"/>
                <a:ea typeface="Calibri"/>
                <a:cs typeface="Calibri"/>
                <a:sym typeface="Calibri"/>
                <a:hlinkClick r:id="rId5">
                  <a:extLst>
                    <a:ext uri="{A12FA001-AC4F-418D-AE19-62706E023703}">
                      <ahyp:hlinkClr val="tx"/>
                    </a:ext>
                  </a:extLst>
                </a:hlinkClick>
              </a:rPr>
              <a:t>@nhliberty.org</a:t>
            </a:r>
            <a:r>
              <a:rPr lang="en-US"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86" name="Google Shape;186;p11"/>
          <p:cNvPicPr preferRelativeResize="0"/>
          <p:nvPr/>
        </p:nvPicPr>
        <p:blipFill rotWithShape="1">
          <a:blip r:embed="rId6">
            <a:alphaModFix/>
          </a:blip>
          <a:srcRect b="13031" l="0" r="0" t="0"/>
          <a:stretch/>
        </p:blipFill>
        <p:spPr>
          <a:xfrm>
            <a:off x="6858000" y="3733800"/>
            <a:ext cx="4411207" cy="2542632"/>
          </a:xfrm>
          <a:prstGeom prst="rect">
            <a:avLst/>
          </a:prstGeom>
          <a:noFill/>
          <a:ln>
            <a:noFill/>
          </a:ln>
        </p:spPr>
      </p:pic>
      <p:sp>
        <p:nvSpPr>
          <p:cNvPr id="187" name="Google Shape;187;p11"/>
          <p:cNvSpPr/>
          <p:nvPr/>
        </p:nvSpPr>
        <p:spPr>
          <a:xfrm>
            <a:off x="6001327" y="5983349"/>
            <a:ext cx="838200" cy="2286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Finding Bills to Review</a:t>
            </a:r>
            <a:endParaRPr/>
          </a:p>
        </p:txBody>
      </p:sp>
      <p:sp>
        <p:nvSpPr>
          <p:cNvPr id="194" name="Google Shape;194;p12"/>
          <p:cNvSpPr txBox="1"/>
          <p:nvPr>
            <p:ph idx="1" type="body"/>
          </p:nvPr>
        </p:nvSpPr>
        <p:spPr>
          <a:xfrm>
            <a:off x="762000" y="1593870"/>
            <a:ext cx="10287000" cy="4525963"/>
          </a:xfrm>
          <a:prstGeom prst="rect">
            <a:avLst/>
          </a:prstGeom>
          <a:noFill/>
          <a:ln>
            <a:noFill/>
          </a:ln>
        </p:spPr>
        <p:txBody>
          <a:bodyPr anchorCtr="0" anchor="t" bIns="45700" lIns="91425" spcFirstLastPara="1" rIns="91425" wrap="square" tIns="45700">
            <a:normAutofit fontScale="85000" lnSpcReduction="20000"/>
          </a:bodyPr>
          <a:lstStyle/>
          <a:p>
            <a:pPr indent="-191770" lvl="0" marL="342900" rtl="0" algn="l">
              <a:spcBef>
                <a:spcPts val="0"/>
              </a:spcBef>
              <a:spcAft>
                <a:spcPts val="0"/>
              </a:spcAft>
              <a:buClr>
                <a:schemeClr val="dk1"/>
              </a:buClr>
              <a:buSzPct val="100000"/>
              <a:buNone/>
            </a:pPr>
            <a:r>
              <a:t/>
            </a:r>
            <a:endParaRPr sz="2800"/>
          </a:p>
          <a:p>
            <a:pPr indent="-514350" lvl="0" marL="514350" rtl="0" algn="l">
              <a:spcBef>
                <a:spcPts val="476"/>
              </a:spcBef>
              <a:spcAft>
                <a:spcPts val="0"/>
              </a:spcAft>
              <a:buClr>
                <a:schemeClr val="dk1"/>
              </a:buClr>
              <a:buSzPct val="100000"/>
              <a:buFont typeface="Calibri"/>
              <a:buAutoNum type="arabicPeriod"/>
            </a:pPr>
            <a:r>
              <a:rPr lang="en-US" sz="2800"/>
              <a:t>Review bills that have public hearings, floor votes or other pending action coming up</a:t>
            </a:r>
            <a:endParaRPr/>
          </a:p>
          <a:p>
            <a:pPr indent="-363220" lvl="0" marL="514350" rtl="0" algn="l">
              <a:spcBef>
                <a:spcPts val="476"/>
              </a:spcBef>
              <a:spcAft>
                <a:spcPts val="0"/>
              </a:spcAft>
              <a:buClr>
                <a:schemeClr val="dk1"/>
              </a:buClr>
              <a:buSzPct val="100000"/>
              <a:buFont typeface="Calibri"/>
              <a:buNone/>
            </a:pPr>
            <a:r>
              <a:t/>
            </a:r>
            <a:endParaRPr sz="2800"/>
          </a:p>
          <a:p>
            <a:pPr indent="-514350" lvl="0" marL="514350" rtl="0" algn="l">
              <a:spcBef>
                <a:spcPts val="476"/>
              </a:spcBef>
              <a:spcAft>
                <a:spcPts val="0"/>
              </a:spcAft>
              <a:buClr>
                <a:schemeClr val="dk1"/>
              </a:buClr>
              <a:buSzPct val="100000"/>
              <a:buFont typeface="Calibri"/>
              <a:buAutoNum type="arabicPeriod"/>
            </a:pPr>
            <a:r>
              <a:rPr lang="en-US" sz="2800"/>
              <a:t>Follow a committee/topic that is important to you</a:t>
            </a:r>
            <a:endParaRPr/>
          </a:p>
          <a:p>
            <a:pPr indent="-363220" lvl="0" marL="514350" rtl="0" algn="l">
              <a:spcBef>
                <a:spcPts val="476"/>
              </a:spcBef>
              <a:spcAft>
                <a:spcPts val="0"/>
              </a:spcAft>
              <a:buClr>
                <a:schemeClr val="dk1"/>
              </a:buClr>
              <a:buSzPct val="100000"/>
              <a:buFont typeface="Calibri"/>
              <a:buNone/>
            </a:pPr>
            <a:r>
              <a:t/>
            </a:r>
            <a:endParaRPr sz="2800"/>
          </a:p>
          <a:p>
            <a:pPr indent="-514350" lvl="0" marL="514350" rtl="0" algn="l">
              <a:spcBef>
                <a:spcPts val="476"/>
              </a:spcBef>
              <a:spcAft>
                <a:spcPts val="0"/>
              </a:spcAft>
              <a:buClr>
                <a:schemeClr val="dk1"/>
              </a:buClr>
              <a:buSzPct val="100000"/>
              <a:buFont typeface="Calibri"/>
              <a:buAutoNum type="arabicPeriod"/>
            </a:pPr>
            <a:r>
              <a:rPr lang="en-US" sz="2800"/>
              <a:t>Follow a committee/topic that others are not following</a:t>
            </a:r>
            <a:endParaRPr/>
          </a:p>
          <a:p>
            <a:pPr indent="-363220" lvl="0" marL="514350" rtl="0" algn="l">
              <a:spcBef>
                <a:spcPts val="476"/>
              </a:spcBef>
              <a:spcAft>
                <a:spcPts val="0"/>
              </a:spcAft>
              <a:buClr>
                <a:schemeClr val="dk1"/>
              </a:buClr>
              <a:buSzPct val="100000"/>
              <a:buFont typeface="Calibri"/>
              <a:buNone/>
            </a:pPr>
            <a:r>
              <a:t/>
            </a:r>
            <a:endParaRPr sz="2800"/>
          </a:p>
          <a:p>
            <a:pPr indent="-514350" lvl="0" marL="514350" rtl="0" algn="l">
              <a:spcBef>
                <a:spcPts val="476"/>
              </a:spcBef>
              <a:spcAft>
                <a:spcPts val="0"/>
              </a:spcAft>
              <a:buClr>
                <a:schemeClr val="dk1"/>
              </a:buClr>
              <a:buSzPct val="100000"/>
              <a:buFont typeface="Calibri"/>
              <a:buAutoNum type="arabicPeriod"/>
            </a:pPr>
            <a:r>
              <a:rPr lang="en-US" sz="2800"/>
              <a:t>Review a simple bill</a:t>
            </a:r>
            <a:endParaRPr/>
          </a:p>
          <a:p>
            <a:pPr indent="-191770" lvl="0" marL="342900" rtl="0" algn="l">
              <a:spcBef>
                <a:spcPts val="476"/>
              </a:spcBef>
              <a:spcAft>
                <a:spcPts val="0"/>
              </a:spcAft>
              <a:buClr>
                <a:schemeClr val="dk1"/>
              </a:buClr>
              <a:buSzPct val="100000"/>
              <a:buNone/>
            </a:pPr>
            <a:r>
              <a:t/>
            </a:r>
            <a:endParaRPr sz="2800"/>
          </a:p>
          <a:p>
            <a:pPr indent="-191770" lvl="0" marL="342900" rtl="0" algn="l">
              <a:spcBef>
                <a:spcPts val="476"/>
              </a:spcBef>
              <a:spcAft>
                <a:spcPts val="0"/>
              </a:spcAft>
              <a:buClr>
                <a:schemeClr val="dk1"/>
              </a:buClr>
              <a:buSzPct val="100000"/>
              <a:buNone/>
            </a:pPr>
            <a:r>
              <a:t/>
            </a:r>
            <a:endParaRPr sz="2800"/>
          </a:p>
          <a:p>
            <a:pPr indent="0" lvl="0" marL="0" rtl="0" algn="ctr">
              <a:spcBef>
                <a:spcPts val="476"/>
              </a:spcBef>
              <a:spcAft>
                <a:spcPts val="0"/>
              </a:spcAft>
              <a:buClr>
                <a:schemeClr val="dk1"/>
              </a:buClr>
              <a:buSzPct val="100000"/>
              <a:buNone/>
            </a:pPr>
            <a:r>
              <a:rPr lang="en-US" sz="2800"/>
              <a:t>In short, find an approach that works for you.</a:t>
            </a:r>
            <a:endParaRPr/>
          </a:p>
          <a:p>
            <a:pPr indent="-170180" lvl="0" marL="342900" rtl="0" algn="l">
              <a:spcBef>
                <a:spcPts val="544"/>
              </a:spcBef>
              <a:spcAft>
                <a:spcPts val="0"/>
              </a:spcAft>
              <a:buClr>
                <a:schemeClr val="dk1"/>
              </a:buClr>
              <a:buSzPct val="100000"/>
              <a:buNone/>
            </a:pPr>
            <a:r>
              <a:t/>
            </a:r>
            <a:endParaRPr/>
          </a:p>
          <a:p>
            <a:pPr indent="-170180" lvl="0" marL="342900" rtl="0" algn="l">
              <a:spcBef>
                <a:spcPts val="544"/>
              </a:spcBef>
              <a:spcAft>
                <a:spcPts val="0"/>
              </a:spcAft>
              <a:buClr>
                <a:schemeClr val="dk1"/>
              </a:buClr>
              <a:buSzPct val="100000"/>
              <a:buNone/>
            </a:pPr>
            <a:r>
              <a:t/>
            </a:r>
            <a:endParaRPr/>
          </a:p>
        </p:txBody>
      </p:sp>
      <p:sp>
        <p:nvSpPr>
          <p:cNvPr id="195" name="Google Shape;195;p12"/>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Various Bill Types Prefix/Suffix</a:t>
            </a:r>
            <a:endParaRPr/>
          </a:p>
        </p:txBody>
      </p:sp>
      <p:sp>
        <p:nvSpPr>
          <p:cNvPr id="202" name="Google Shape;202;p13"/>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203" name="Google Shape;203;p13"/>
          <p:cNvGraphicFramePr/>
          <p:nvPr/>
        </p:nvGraphicFramePr>
        <p:xfrm>
          <a:off x="762000" y="1371600"/>
          <a:ext cx="3000000" cy="3000000"/>
        </p:xfrm>
        <a:graphic>
          <a:graphicData uri="http://schemas.openxmlformats.org/drawingml/2006/table">
            <a:tbl>
              <a:tblPr bandRow="1" firstRow="1">
                <a:gradFill>
                  <a:gsLst>
                    <a:gs pos="0">
                      <a:srgbClr val="9BE9FF"/>
                    </a:gs>
                    <a:gs pos="35000">
                      <a:srgbClr val="B8F1FF"/>
                    </a:gs>
                    <a:gs pos="100000">
                      <a:srgbClr val="E2FBFF"/>
                    </a:gs>
                  </a:gsLst>
                  <a:lin ang="16200000" scaled="0"/>
                </a:gradFill>
                <a:tableStyleId>{2493B484-834F-4DB2-A5FB-532871DC6B1A}</a:tableStyleId>
              </a:tblPr>
              <a:tblGrid>
                <a:gridCol w="1066800"/>
                <a:gridCol w="2362200"/>
                <a:gridCol w="1219200"/>
                <a:gridCol w="1143000"/>
                <a:gridCol w="4572000"/>
              </a:tblGrid>
              <a:tr h="228600">
                <a:tc>
                  <a:txBody>
                    <a:bodyPr/>
                    <a:lstStyle/>
                    <a:p>
                      <a:pPr indent="0" lvl="0" marL="0" marR="0" rtl="0" algn="ctr">
                        <a:spcBef>
                          <a:spcPts val="0"/>
                        </a:spcBef>
                        <a:spcAft>
                          <a:spcPts val="0"/>
                        </a:spcAft>
                        <a:buNone/>
                      </a:pPr>
                      <a:r>
                        <a:rPr lang="en-US" sz="1800" u="none" cap="none" strike="noStrike"/>
                        <a:t>Prefix (Suffix)</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Definition</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Typical Impacts</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Has effect of Law</a:t>
                      </a:r>
                      <a:endParaRPr sz="1800" u="none" cap="none" strike="noStrike"/>
                    </a:p>
                  </a:txBody>
                  <a:tcPr marT="45725" marB="45725" marR="91450" marL="91450"/>
                </a:tc>
                <a:tc>
                  <a:txBody>
                    <a:bodyPr/>
                    <a:lstStyle/>
                    <a:p>
                      <a:pPr indent="0" lvl="0" marL="0" marR="0" rtl="0" algn="ctr">
                        <a:spcBef>
                          <a:spcPts val="0"/>
                        </a:spcBef>
                        <a:spcAft>
                          <a:spcPts val="0"/>
                        </a:spcAft>
                        <a:buNone/>
                      </a:pPr>
                      <a:r>
                        <a:rPr lang="en-US" sz="1800" u="none" cap="none" strike="noStrike"/>
                        <a:t>Example</a:t>
                      </a:r>
                      <a:endParaRPr/>
                    </a:p>
                  </a:txBody>
                  <a:tcPr marT="45725" marB="45725" marR="91450" marL="91450"/>
                </a:tc>
              </a:tr>
              <a:tr h="151450">
                <a:tc>
                  <a:txBody>
                    <a:bodyPr/>
                    <a:lstStyle/>
                    <a:p>
                      <a:pPr indent="0" lvl="0" marL="0" marR="0" rtl="0" algn="l">
                        <a:spcBef>
                          <a:spcPts val="0"/>
                        </a:spcBef>
                        <a:spcAft>
                          <a:spcPts val="0"/>
                        </a:spcAft>
                        <a:buNone/>
                      </a:pPr>
                      <a:r>
                        <a:rPr lang="en-US" sz="1800" u="none" cap="none" strike="noStrike"/>
                        <a:t>HB/SB</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House/Senate Bill</a:t>
                      </a:r>
                      <a:endParaRPr sz="1800" u="none" cap="none" strike="noStrike"/>
                    </a:p>
                  </a:txBody>
                  <a:tcPr marT="45725" marB="45725" marR="91450" marL="91450"/>
                </a:tc>
                <a:tc>
                  <a:txBody>
                    <a:bodyPr/>
                    <a:lstStyle/>
                    <a:p>
                      <a:pPr indent="0" lvl="0" marL="0" marR="0" rtl="0" algn="ctr">
                        <a:spcBef>
                          <a:spcPts val="0"/>
                        </a:spcBef>
                        <a:spcAft>
                          <a:spcPts val="0"/>
                        </a:spcAft>
                        <a:buNone/>
                      </a:pPr>
                      <a:r>
                        <a:rPr lang="en-US" sz="1800" u="none" cap="none" strike="noStrike"/>
                        <a:t>Low-High</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Yes</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New RSA banning picking of green apples</a:t>
                      </a:r>
                      <a:endParaRPr sz="1800" u="none" cap="none" strike="noStrike"/>
                    </a:p>
                  </a:txBody>
                  <a:tcPr marT="45725" marB="45725" marR="91450" marL="91450"/>
                </a:tc>
              </a:tr>
              <a:tr h="370850">
                <a:tc>
                  <a:txBody>
                    <a:bodyPr/>
                    <a:lstStyle/>
                    <a:p>
                      <a:pPr indent="0" lvl="0" marL="0" marR="0" rtl="0" algn="l">
                        <a:spcBef>
                          <a:spcPts val="0"/>
                        </a:spcBef>
                        <a:spcAft>
                          <a:spcPts val="0"/>
                        </a:spcAft>
                        <a:buNone/>
                      </a:pPr>
                      <a:r>
                        <a:rPr lang="en-US" sz="1800" u="none" cap="none" strike="noStrike"/>
                        <a:t>HCR/SCR</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Concurrent Resolution</a:t>
                      </a:r>
                      <a:endParaRPr sz="1800" u="none" cap="none" strike="noStrike"/>
                    </a:p>
                  </a:txBody>
                  <a:tcPr marT="45725" marB="45725" marR="91450" marL="91450"/>
                </a:tc>
                <a:tc>
                  <a:txBody>
                    <a:bodyPr/>
                    <a:lstStyle/>
                    <a:p>
                      <a:pPr indent="0" lvl="0" marL="0" marR="0" rtl="0" algn="ctr">
                        <a:spcBef>
                          <a:spcPts val="0"/>
                        </a:spcBef>
                        <a:spcAft>
                          <a:spcPts val="0"/>
                        </a:spcAft>
                        <a:buNone/>
                      </a:pPr>
                      <a:r>
                        <a:rPr lang="en-US" sz="1800" u="none" cap="none" strike="noStrike"/>
                        <a:t>Low</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No</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NH house and senate urge congress to plant more apple trees</a:t>
                      </a:r>
                      <a:endParaRPr sz="1800" u="none" cap="none" strike="noStrike"/>
                    </a:p>
                  </a:txBody>
                  <a:tcPr marT="45725" marB="45725" marR="91450" marL="91450"/>
                </a:tc>
              </a:tr>
              <a:tr h="370850">
                <a:tc>
                  <a:txBody>
                    <a:bodyPr/>
                    <a:lstStyle/>
                    <a:p>
                      <a:pPr indent="0" lvl="0" marL="0" marR="0" rtl="0" algn="l">
                        <a:spcBef>
                          <a:spcPts val="0"/>
                        </a:spcBef>
                        <a:spcAft>
                          <a:spcPts val="0"/>
                        </a:spcAft>
                        <a:buNone/>
                      </a:pPr>
                      <a:r>
                        <a:rPr lang="en-US" sz="1800" u="none" cap="none" strike="noStrike"/>
                        <a:t>CACR</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Constitutional Amendment Concurrent Resolution </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Medium-High</a:t>
                      </a:r>
                      <a:endParaRPr b="1" sz="1800" u="none" cap="none" strike="noStrike"/>
                    </a:p>
                  </a:txBody>
                  <a:tcPr marT="45725" marB="45725" marR="91450" marL="91450"/>
                </a:tc>
                <a:tc>
                  <a:txBody>
                    <a:bodyPr/>
                    <a:lstStyle/>
                    <a:p>
                      <a:pPr indent="0" lvl="0" marL="0" marR="0" rtl="0" algn="ctr">
                        <a:spcBef>
                          <a:spcPts val="0"/>
                        </a:spcBef>
                        <a:spcAft>
                          <a:spcPts val="0"/>
                        </a:spcAft>
                        <a:buNone/>
                      </a:pPr>
                      <a:r>
                        <a:rPr lang="en-US" sz="1800" u="none" cap="none" strike="noStrike"/>
                        <a:t>~Yes</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Add new Part First – Bill of Rights - Art 40 “All persons have the right to grow apples for themselves, their families and friends.”</a:t>
                      </a:r>
                      <a:endParaRPr/>
                    </a:p>
                  </a:txBody>
                  <a:tcPr marT="45725" marB="45725" marR="91450" marL="91450"/>
                </a:tc>
              </a:tr>
              <a:tr h="370850">
                <a:tc>
                  <a:txBody>
                    <a:bodyPr/>
                    <a:lstStyle/>
                    <a:p>
                      <a:pPr indent="0" lvl="0" marL="0" marR="0" rtl="0" algn="l">
                        <a:spcBef>
                          <a:spcPts val="0"/>
                        </a:spcBef>
                        <a:spcAft>
                          <a:spcPts val="0"/>
                        </a:spcAft>
                        <a:buNone/>
                      </a:pPr>
                      <a:r>
                        <a:rPr lang="en-US" sz="1800" u="none" cap="none" strike="noStrike"/>
                        <a:t>HR/SR</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Resolution</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Low</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No</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NH house or senate affirm that an apple a day keeps the Doctor away.</a:t>
                      </a:r>
                      <a:endParaRPr sz="1800" u="none" cap="none" strike="noStrike"/>
                    </a:p>
                  </a:txBody>
                  <a:tcPr marT="45725" marB="45725" marR="91450" marL="91450"/>
                </a:tc>
              </a:tr>
              <a:tr h="370850">
                <a:tc>
                  <a:txBody>
                    <a:bodyPr/>
                    <a:lstStyle/>
                    <a:p>
                      <a:pPr indent="0" lvl="0" marL="0" marR="0" rtl="0" algn="l">
                        <a:spcBef>
                          <a:spcPts val="0"/>
                        </a:spcBef>
                        <a:spcAft>
                          <a:spcPts val="0"/>
                        </a:spcAft>
                        <a:buNone/>
                      </a:pPr>
                      <a:r>
                        <a:rPr lang="en-US" sz="1800" u="none" cap="none" strike="noStrike"/>
                        <a:t>HJR/SJR</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Joint Resolution</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Low-High</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Yes</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Allocate $50 million dollars in 2018 to fund the Apple Growers account effective immediately.</a:t>
                      </a:r>
                      <a:endParaRPr sz="1800" u="none" cap="none" strike="noStrike"/>
                    </a:p>
                  </a:txBody>
                  <a:tcPr marT="45725" marB="45725" marR="91450" marL="91450"/>
                </a:tc>
              </a:tr>
              <a:tr h="370850">
                <a:tc>
                  <a:txBody>
                    <a:bodyPr/>
                    <a:lstStyle/>
                    <a:p>
                      <a:pPr indent="0" lvl="0" marL="0" marR="0" rtl="0" algn="l">
                        <a:spcBef>
                          <a:spcPts val="0"/>
                        </a:spcBef>
                        <a:spcAft>
                          <a:spcPts val="0"/>
                        </a:spcAft>
                        <a:buNone/>
                      </a:pPr>
                      <a:r>
                        <a:rPr lang="en-US" sz="1800" u="none" cap="none" strike="noStrike"/>
                        <a:t>(-FN)</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Fiscal Note</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a:t>
                      </a:r>
                      <a:endParaRPr/>
                    </a:p>
                  </a:txBody>
                  <a:tcPr marT="45725" marB="45725" marR="91450" marL="91450"/>
                </a:tc>
                <a:tc>
                  <a:txBody>
                    <a:bodyPr/>
                    <a:lstStyle/>
                    <a:p>
                      <a:pPr indent="0" lvl="0" marL="0" marR="0" rtl="0" algn="ctr">
                        <a:spcBef>
                          <a:spcPts val="0"/>
                        </a:spcBef>
                        <a:spcAft>
                          <a:spcPts val="0"/>
                        </a:spcAft>
                        <a:buNone/>
                      </a:pPr>
                      <a:r>
                        <a:rPr lang="en-US" sz="1800" u="none" cap="none" strike="noStrike"/>
                        <a:t>Indicates the bill has a Fiscal Note – an estimate of spending/revenue increase/decrease added to the bill</a:t>
                      </a:r>
                      <a:endParaRPr/>
                    </a:p>
                  </a:txBody>
                  <a:tcPr marT="45725" marB="45725" marR="91450" marL="91450"/>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Finding Bills to Review</a:t>
            </a:r>
            <a:endParaRPr/>
          </a:p>
        </p:txBody>
      </p:sp>
      <p:sp>
        <p:nvSpPr>
          <p:cNvPr id="210" name="Google Shape;210;p14"/>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11" name="Google Shape;211;p14"/>
          <p:cNvPicPr preferRelativeResize="0"/>
          <p:nvPr/>
        </p:nvPicPr>
        <p:blipFill rotWithShape="1">
          <a:blip r:embed="rId3">
            <a:alphaModFix/>
          </a:blip>
          <a:srcRect b="18888" l="0" r="0" t="4445"/>
          <a:stretch/>
        </p:blipFill>
        <p:spPr>
          <a:xfrm>
            <a:off x="1411074" y="1087425"/>
            <a:ext cx="9256926" cy="5563090"/>
          </a:xfrm>
          <a:prstGeom prst="rect">
            <a:avLst/>
          </a:prstGeom>
          <a:noFill/>
          <a:ln>
            <a:noFill/>
          </a:ln>
        </p:spPr>
      </p:pic>
      <p:sp>
        <p:nvSpPr>
          <p:cNvPr id="212" name="Google Shape;212;p14"/>
          <p:cNvSpPr/>
          <p:nvPr/>
        </p:nvSpPr>
        <p:spPr>
          <a:xfrm>
            <a:off x="879296" y="1565096"/>
            <a:ext cx="1600200" cy="228600"/>
          </a:xfrm>
          <a:prstGeom prst="rightArrow">
            <a:avLst>
              <a:gd fmla="val 50000" name="adj1"/>
              <a:gd fmla="val 50000" name="adj2"/>
            </a:avLst>
          </a:prstGeom>
          <a:solidFill>
            <a:schemeClr val="accent1">
              <a:alpha val="76862"/>
            </a:schemeClr>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4"/>
          <p:cNvSpPr/>
          <p:nvPr/>
        </p:nvSpPr>
        <p:spPr>
          <a:xfrm>
            <a:off x="5257800" y="6119221"/>
            <a:ext cx="416365" cy="377851"/>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4"/>
          <p:cNvSpPr/>
          <p:nvPr/>
        </p:nvSpPr>
        <p:spPr>
          <a:xfrm>
            <a:off x="9829800" y="5997107"/>
            <a:ext cx="416365" cy="377851"/>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3"/>
                                        </p:tgtEl>
                                        <p:attrNameLst>
                                          <p:attrName>style.visibility</p:attrName>
                                        </p:attrNameLst>
                                      </p:cBhvr>
                                      <p:to>
                                        <p:strVal val="visible"/>
                                      </p:to>
                                    </p:set>
                                    <p:anim calcmode="lin" valueType="num">
                                      <p:cBhvr additive="base">
                                        <p:cTn dur="500"/>
                                        <p:tgtEl>
                                          <p:spTgt spid="21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14"/>
                                        </p:tgtEl>
                                        <p:attrNameLst>
                                          <p:attrName>style.visibility</p:attrName>
                                        </p:attrNameLst>
                                      </p:cBhvr>
                                      <p:to>
                                        <p:strVal val="visible"/>
                                      </p:to>
                                    </p:set>
                                    <p:anim calcmode="lin" valueType="num">
                                      <p:cBhvr additive="base">
                                        <p:cTn dur="500"/>
                                        <p:tgtEl>
                                          <p:spTgt spid="21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2"/>
                                        </p:tgtEl>
                                        <p:attrNameLst>
                                          <p:attrName>style.visibility</p:attrName>
                                        </p:attrNameLst>
                                      </p:cBhvr>
                                      <p:to>
                                        <p:strVal val="visible"/>
                                      </p:to>
                                    </p:set>
                                    <p:anim calcmode="lin" valueType="num">
                                      <p:cBhvr additive="base">
                                        <p:cTn dur="500"/>
                                        <p:tgtEl>
                                          <p:spTgt spid="21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5"/>
          <p:cNvSpPr txBox="1"/>
          <p:nvPr>
            <p:ph type="title"/>
          </p:nvPr>
        </p:nvSpPr>
        <p:spPr>
          <a:xfrm>
            <a:off x="22641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Finding Bills to Review</a:t>
            </a:r>
            <a:endParaRPr/>
          </a:p>
        </p:txBody>
      </p:sp>
      <p:sp>
        <p:nvSpPr>
          <p:cNvPr id="221" name="Google Shape;221;p15"/>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22" name="Google Shape;222;p15"/>
          <p:cNvPicPr preferRelativeResize="0"/>
          <p:nvPr/>
        </p:nvPicPr>
        <p:blipFill rotWithShape="1">
          <a:blip r:embed="rId3">
            <a:alphaModFix/>
          </a:blip>
          <a:srcRect b="0" l="0" r="0" t="0"/>
          <a:stretch/>
        </p:blipFill>
        <p:spPr>
          <a:xfrm>
            <a:off x="714161" y="1219201"/>
            <a:ext cx="9877639" cy="5486154"/>
          </a:xfrm>
          <a:prstGeom prst="rect">
            <a:avLst/>
          </a:prstGeom>
          <a:noFill/>
          <a:ln>
            <a:noFill/>
          </a:ln>
        </p:spPr>
      </p:pic>
      <p:pic>
        <p:nvPicPr>
          <p:cNvPr id="223" name="Google Shape;223;p15"/>
          <p:cNvPicPr preferRelativeResize="0"/>
          <p:nvPr/>
        </p:nvPicPr>
        <p:blipFill rotWithShape="1">
          <a:blip r:embed="rId4">
            <a:alphaModFix/>
          </a:blip>
          <a:srcRect b="0" l="0" r="0" t="0"/>
          <a:stretch/>
        </p:blipFill>
        <p:spPr>
          <a:xfrm>
            <a:off x="6963064" y="2292281"/>
            <a:ext cx="3200400" cy="1887560"/>
          </a:xfrm>
          <a:prstGeom prst="rect">
            <a:avLst/>
          </a:prstGeom>
          <a:noFill/>
          <a:ln>
            <a:noFill/>
          </a:ln>
        </p:spPr>
      </p:pic>
      <p:grpSp>
        <p:nvGrpSpPr>
          <p:cNvPr id="224" name="Google Shape;224;p15"/>
          <p:cNvGrpSpPr/>
          <p:nvPr/>
        </p:nvGrpSpPr>
        <p:grpSpPr>
          <a:xfrm>
            <a:off x="914400" y="3173889"/>
            <a:ext cx="685800" cy="1005952"/>
            <a:chOff x="1524000" y="2804844"/>
            <a:chExt cx="685800" cy="1005952"/>
          </a:xfrm>
        </p:grpSpPr>
        <p:sp>
          <p:nvSpPr>
            <p:cNvPr id="225" name="Google Shape;225;p15"/>
            <p:cNvSpPr/>
            <p:nvPr/>
          </p:nvSpPr>
          <p:spPr>
            <a:xfrm>
              <a:off x="1524000" y="2804844"/>
              <a:ext cx="685800" cy="152400"/>
            </a:xfrm>
            <a:prstGeom prst="rightArrow">
              <a:avLst>
                <a:gd fmla="val 50000" name="adj1"/>
                <a:gd fmla="val 50000" name="adj2"/>
              </a:avLst>
            </a:prstGeom>
            <a:gradFill>
              <a:gsLst>
                <a:gs pos="0">
                  <a:srgbClr val="E5B8B7"/>
                </a:gs>
                <a:gs pos="46000">
                  <a:srgbClr val="C25855"/>
                </a:gs>
                <a:gs pos="100000">
                  <a:srgbClr val="772C2A"/>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5"/>
            <p:cNvSpPr/>
            <p:nvPr/>
          </p:nvSpPr>
          <p:spPr>
            <a:xfrm>
              <a:off x="1524000" y="3658396"/>
              <a:ext cx="685800" cy="152400"/>
            </a:xfrm>
            <a:prstGeom prst="rightArrow">
              <a:avLst>
                <a:gd fmla="val 50000" name="adj1"/>
                <a:gd fmla="val 50000" name="adj2"/>
              </a:avLst>
            </a:prstGeom>
            <a:gradFill>
              <a:gsLst>
                <a:gs pos="0">
                  <a:srgbClr val="E5B8B7"/>
                </a:gs>
                <a:gs pos="46000">
                  <a:srgbClr val="C25855"/>
                </a:gs>
                <a:gs pos="100000">
                  <a:srgbClr val="772C2A"/>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Finding Bills to Review - Review Status</a:t>
            </a:r>
            <a:endParaRPr/>
          </a:p>
        </p:txBody>
      </p:sp>
      <p:sp>
        <p:nvSpPr>
          <p:cNvPr id="232" name="Google Shape;232;p16"/>
          <p:cNvSpPr txBox="1"/>
          <p:nvPr>
            <p:ph idx="1" type="body"/>
          </p:nvPr>
        </p:nvSpPr>
        <p:spPr>
          <a:xfrm>
            <a:off x="609600" y="1600205"/>
            <a:ext cx="109728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Char char="•"/>
            </a:pPr>
            <a:r>
              <a:rPr lang="en-US" sz="2800"/>
              <a:t>Unreviewed – Just as it sounds. The bill has not been reviewed.</a:t>
            </a:r>
            <a:endParaRPr/>
          </a:p>
          <a:p>
            <a:pPr indent="-165100" lvl="0" marL="342900" rtl="0" algn="l">
              <a:spcBef>
                <a:spcPts val="560"/>
              </a:spcBef>
              <a:spcAft>
                <a:spcPts val="0"/>
              </a:spcAft>
              <a:buClr>
                <a:schemeClr val="dk1"/>
              </a:buClr>
              <a:buSzPts val="2800"/>
              <a:buNone/>
            </a:pPr>
            <a:r>
              <a:t/>
            </a:r>
            <a:endParaRPr sz="2800"/>
          </a:p>
          <a:p>
            <a:pPr indent="-342900" lvl="0" marL="342900" rtl="0" algn="l">
              <a:spcBef>
                <a:spcPts val="560"/>
              </a:spcBef>
              <a:spcAft>
                <a:spcPts val="0"/>
              </a:spcAft>
              <a:buClr>
                <a:schemeClr val="dk1"/>
              </a:buClr>
              <a:buSzPts val="2800"/>
              <a:buChar char="•"/>
            </a:pPr>
            <a:r>
              <a:rPr lang="en-US" sz="2800"/>
              <a:t>Stale Review – new text – Bill was previously reviewed but its content has changed. Review may need to be updated.</a:t>
            </a:r>
            <a:endParaRPr/>
          </a:p>
          <a:p>
            <a:pPr indent="-165100" lvl="0" marL="342900" rtl="0" algn="l">
              <a:spcBef>
                <a:spcPts val="560"/>
              </a:spcBef>
              <a:spcAft>
                <a:spcPts val="0"/>
              </a:spcAft>
              <a:buClr>
                <a:schemeClr val="dk1"/>
              </a:buClr>
              <a:buSzPts val="2800"/>
              <a:buNone/>
            </a:pPr>
            <a:r>
              <a:t/>
            </a:r>
            <a:endParaRPr sz="2800"/>
          </a:p>
          <a:p>
            <a:pPr indent="-342900" lvl="0" marL="342900" rtl="0" algn="l">
              <a:spcBef>
                <a:spcPts val="560"/>
              </a:spcBef>
              <a:spcAft>
                <a:spcPts val="0"/>
              </a:spcAft>
              <a:buClr>
                <a:schemeClr val="dk1"/>
              </a:buClr>
              <a:buSzPts val="2800"/>
              <a:buChar char="•"/>
            </a:pPr>
            <a:r>
              <a:rPr lang="en-US" sz="2800"/>
              <a:t>Reviewed – Bill was reviewed and underlying bill has not changed</a:t>
            </a:r>
            <a:endParaRPr/>
          </a:p>
          <a:p>
            <a:pPr indent="-285750" lvl="1" marL="742950" rtl="0" algn="l">
              <a:spcBef>
                <a:spcPts val="480"/>
              </a:spcBef>
              <a:spcAft>
                <a:spcPts val="0"/>
              </a:spcAft>
              <a:buClr>
                <a:schemeClr val="dk1"/>
              </a:buClr>
              <a:buSzPts val="2400"/>
              <a:buChar char="–"/>
            </a:pPr>
            <a:r>
              <a:rPr lang="en-US" sz="2400"/>
              <a:t>You can still submit another review (more details, differing opinion, etc.)</a:t>
            </a:r>
            <a:endParaRPr/>
          </a:p>
          <a:p>
            <a:pPr indent="-165100" lvl="0" marL="342900" rtl="0" algn="l">
              <a:spcBef>
                <a:spcPts val="560"/>
              </a:spcBef>
              <a:spcAft>
                <a:spcPts val="0"/>
              </a:spcAft>
              <a:buClr>
                <a:schemeClr val="dk1"/>
              </a:buClr>
              <a:buSzPts val="2800"/>
              <a:buNone/>
            </a:pPr>
            <a:r>
              <a:t/>
            </a:r>
            <a:endParaRPr sz="2800"/>
          </a:p>
          <a:p>
            <a:pPr indent="-342900" lvl="0" marL="342900" rtl="0" algn="l">
              <a:spcBef>
                <a:spcPts val="560"/>
              </a:spcBef>
              <a:spcAft>
                <a:spcPts val="0"/>
              </a:spcAft>
              <a:buClr>
                <a:schemeClr val="dk1"/>
              </a:buClr>
              <a:buSzPts val="2800"/>
              <a:buChar char="•"/>
            </a:pPr>
            <a:r>
              <a:rPr lang="en-US" sz="2800"/>
              <a:t>Focus on ‘unreviewed’ first, needs re-review second.</a:t>
            </a:r>
            <a:endParaRPr/>
          </a:p>
        </p:txBody>
      </p:sp>
      <p:sp>
        <p:nvSpPr>
          <p:cNvPr id="233" name="Google Shape;233;p16"/>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Finding Bills to Review</a:t>
            </a:r>
            <a:endParaRPr/>
          </a:p>
        </p:txBody>
      </p:sp>
      <p:sp>
        <p:nvSpPr>
          <p:cNvPr id="240" name="Google Shape;240;p17"/>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41" name="Google Shape;241;p17"/>
          <p:cNvPicPr preferRelativeResize="0"/>
          <p:nvPr/>
        </p:nvPicPr>
        <p:blipFill rotWithShape="1">
          <a:blip r:embed="rId3">
            <a:alphaModFix/>
          </a:blip>
          <a:srcRect b="19642" l="3750" r="5625" t="23017"/>
          <a:stretch/>
        </p:blipFill>
        <p:spPr>
          <a:xfrm>
            <a:off x="571500" y="1219200"/>
            <a:ext cx="11049000" cy="3886201"/>
          </a:xfrm>
          <a:prstGeom prst="rect">
            <a:avLst/>
          </a:prstGeom>
          <a:noFill/>
          <a:ln>
            <a:noFill/>
          </a:ln>
        </p:spPr>
      </p:pic>
      <p:sp>
        <p:nvSpPr>
          <p:cNvPr id="242" name="Google Shape;242;p17"/>
          <p:cNvSpPr txBox="1"/>
          <p:nvPr/>
        </p:nvSpPr>
        <p:spPr>
          <a:xfrm>
            <a:off x="114300" y="5433025"/>
            <a:ext cx="1752600" cy="923330"/>
          </a:xfrm>
          <a:prstGeom prst="rect">
            <a:avLst/>
          </a:prstGeom>
          <a:noFill/>
          <a:ln>
            <a:noFill/>
          </a:ln>
          <a:effectLst>
            <a:outerShdw blurRad="190500" algn="ctr" dir="2700000" dist="228600">
              <a:srgbClr val="000000">
                <a:alpha val="29803"/>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Click on the bill number to get to the bill details</a:t>
            </a:r>
            <a:endParaRPr/>
          </a:p>
        </p:txBody>
      </p:sp>
      <p:sp>
        <p:nvSpPr>
          <p:cNvPr id="243" name="Google Shape;243;p17"/>
          <p:cNvSpPr txBox="1"/>
          <p:nvPr/>
        </p:nvSpPr>
        <p:spPr>
          <a:xfrm>
            <a:off x="6477000" y="1676400"/>
            <a:ext cx="1752600" cy="646331"/>
          </a:xfrm>
          <a:prstGeom prst="rect">
            <a:avLst/>
          </a:prstGeom>
          <a:noFill/>
          <a:ln>
            <a:noFill/>
          </a:ln>
          <a:effectLst>
            <a:outerShdw blurRad="190500" algn="ctr" dir="2700000" dist="228600">
              <a:srgbClr val="000000">
                <a:alpha val="29803"/>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Click on column title to sort</a:t>
            </a:r>
            <a:endParaRPr/>
          </a:p>
        </p:txBody>
      </p:sp>
      <p:cxnSp>
        <p:nvCxnSpPr>
          <p:cNvPr id="244" name="Google Shape;244;p17"/>
          <p:cNvCxnSpPr/>
          <p:nvPr/>
        </p:nvCxnSpPr>
        <p:spPr>
          <a:xfrm flipH="1">
            <a:off x="6096000" y="2362200"/>
            <a:ext cx="1295400" cy="800100"/>
          </a:xfrm>
          <a:prstGeom prst="straightConnector1">
            <a:avLst/>
          </a:prstGeom>
          <a:noFill/>
          <a:ln cap="flat" cmpd="sng" w="9525">
            <a:solidFill>
              <a:srgbClr val="4A7DBA"/>
            </a:solidFill>
            <a:prstDash val="solid"/>
            <a:round/>
            <a:headEnd len="sm" w="sm" type="none"/>
            <a:tailEnd len="med" w="med" type="triangle"/>
          </a:ln>
        </p:spPr>
      </p:cxnSp>
      <p:cxnSp>
        <p:nvCxnSpPr>
          <p:cNvPr id="245" name="Google Shape;245;p17"/>
          <p:cNvCxnSpPr/>
          <p:nvPr/>
        </p:nvCxnSpPr>
        <p:spPr>
          <a:xfrm>
            <a:off x="7391400" y="2362200"/>
            <a:ext cx="1828800" cy="800100"/>
          </a:xfrm>
          <a:prstGeom prst="straightConnector1">
            <a:avLst/>
          </a:prstGeom>
          <a:noFill/>
          <a:ln cap="flat" cmpd="sng" w="9525">
            <a:solidFill>
              <a:srgbClr val="4A7DBA"/>
            </a:solidFill>
            <a:prstDash val="solid"/>
            <a:round/>
            <a:headEnd len="sm" w="sm" type="none"/>
            <a:tailEnd len="med" w="med" type="triangle"/>
          </a:ln>
        </p:spPr>
      </p:cxnSp>
      <p:cxnSp>
        <p:nvCxnSpPr>
          <p:cNvPr id="246" name="Google Shape;246;p17"/>
          <p:cNvCxnSpPr/>
          <p:nvPr/>
        </p:nvCxnSpPr>
        <p:spPr>
          <a:xfrm flipH="1">
            <a:off x="7239000" y="2362200"/>
            <a:ext cx="152400" cy="800100"/>
          </a:xfrm>
          <a:prstGeom prst="straightConnector1">
            <a:avLst/>
          </a:prstGeom>
          <a:noFill/>
          <a:ln cap="flat" cmpd="sng" w="9525">
            <a:solidFill>
              <a:srgbClr val="4A7DBA"/>
            </a:solidFill>
            <a:prstDash val="solid"/>
            <a:round/>
            <a:headEnd len="sm" w="sm" type="none"/>
            <a:tailEnd len="med" w="med" type="triangle"/>
          </a:ln>
        </p:spPr>
      </p:cxnSp>
      <p:cxnSp>
        <p:nvCxnSpPr>
          <p:cNvPr id="247" name="Google Shape;247;p17"/>
          <p:cNvCxnSpPr/>
          <p:nvPr/>
        </p:nvCxnSpPr>
        <p:spPr>
          <a:xfrm>
            <a:off x="7391400" y="2362200"/>
            <a:ext cx="838200" cy="800100"/>
          </a:xfrm>
          <a:prstGeom prst="straightConnector1">
            <a:avLst/>
          </a:prstGeom>
          <a:noFill/>
          <a:ln cap="flat" cmpd="sng" w="9525">
            <a:solidFill>
              <a:srgbClr val="4A7DBA"/>
            </a:solidFill>
            <a:prstDash val="solid"/>
            <a:round/>
            <a:headEnd len="sm" w="sm" type="none"/>
            <a:tailEnd len="med" w="med" type="triangle"/>
          </a:ln>
        </p:spPr>
      </p:cxnSp>
      <p:cxnSp>
        <p:nvCxnSpPr>
          <p:cNvPr id="248" name="Google Shape;248;p17"/>
          <p:cNvCxnSpPr/>
          <p:nvPr/>
        </p:nvCxnSpPr>
        <p:spPr>
          <a:xfrm rot="10800000">
            <a:off x="838200" y="4267201"/>
            <a:ext cx="0" cy="1165824"/>
          </a:xfrm>
          <a:prstGeom prst="straightConnector1">
            <a:avLst/>
          </a:prstGeom>
          <a:noFill/>
          <a:ln cap="flat" cmpd="sng" w="9525">
            <a:solidFill>
              <a:srgbClr val="4A7DBA"/>
            </a:solidFill>
            <a:prstDash val="solid"/>
            <a:round/>
            <a:headEnd len="sm" w="sm" type="none"/>
            <a:tailEnd len="med" w="med" type="triangle"/>
          </a:ln>
        </p:spPr>
      </p:cxnSp>
      <p:sp>
        <p:nvSpPr>
          <p:cNvPr id="249" name="Google Shape;249;p17"/>
          <p:cNvSpPr txBox="1"/>
          <p:nvPr/>
        </p:nvSpPr>
        <p:spPr>
          <a:xfrm>
            <a:off x="9448800" y="1271256"/>
            <a:ext cx="1752600" cy="923330"/>
          </a:xfrm>
          <a:prstGeom prst="rect">
            <a:avLst/>
          </a:prstGeom>
          <a:noFill/>
          <a:ln>
            <a:noFill/>
          </a:ln>
          <a:effectLst>
            <a:outerShdw blurRad="190500" algn="ctr" dir="2700000" dist="228600">
              <a:srgbClr val="000000">
                <a:alpha val="29803"/>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Give priority to bills that have upcoming action</a:t>
            </a:r>
            <a:endParaRPr/>
          </a:p>
        </p:txBody>
      </p:sp>
      <p:cxnSp>
        <p:nvCxnSpPr>
          <p:cNvPr id="250" name="Google Shape;250;p17"/>
          <p:cNvCxnSpPr/>
          <p:nvPr/>
        </p:nvCxnSpPr>
        <p:spPr>
          <a:xfrm flipH="1">
            <a:off x="9410700" y="2322731"/>
            <a:ext cx="914400" cy="839569"/>
          </a:xfrm>
          <a:prstGeom prst="straightConnector1">
            <a:avLst/>
          </a:prstGeom>
          <a:noFill/>
          <a:ln cap="flat" cmpd="sng" w="9525">
            <a:solidFill>
              <a:srgbClr val="4A7DBA"/>
            </a:solidFill>
            <a:prstDash val="solid"/>
            <a:round/>
            <a:headEnd len="sm" w="sm"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Finding Bills to Review – Bill Text</a:t>
            </a:r>
            <a:endParaRPr/>
          </a:p>
        </p:txBody>
      </p:sp>
      <p:pic>
        <p:nvPicPr>
          <p:cNvPr id="257" name="Google Shape;257;p18"/>
          <p:cNvPicPr preferRelativeResize="0"/>
          <p:nvPr/>
        </p:nvPicPr>
        <p:blipFill rotWithShape="1">
          <a:blip r:embed="rId3">
            <a:alphaModFix/>
          </a:blip>
          <a:srcRect b="4409" l="10910" r="14390" t="14019"/>
          <a:stretch/>
        </p:blipFill>
        <p:spPr>
          <a:xfrm>
            <a:off x="685800" y="1295400"/>
            <a:ext cx="6423212" cy="5457898"/>
          </a:xfrm>
          <a:prstGeom prst="rect">
            <a:avLst/>
          </a:prstGeom>
          <a:noFill/>
          <a:ln>
            <a:noFill/>
          </a:ln>
        </p:spPr>
      </p:pic>
      <p:grpSp>
        <p:nvGrpSpPr>
          <p:cNvPr id="258" name="Google Shape;258;p18"/>
          <p:cNvGrpSpPr/>
          <p:nvPr/>
        </p:nvGrpSpPr>
        <p:grpSpPr>
          <a:xfrm>
            <a:off x="3200400" y="2438400"/>
            <a:ext cx="8438955" cy="4114800"/>
            <a:chOff x="3200400" y="2438400"/>
            <a:chExt cx="8438955" cy="4114800"/>
          </a:xfrm>
        </p:grpSpPr>
        <p:sp>
          <p:nvSpPr>
            <p:cNvPr id="259" name="Google Shape;259;p18"/>
            <p:cNvSpPr/>
            <p:nvPr/>
          </p:nvSpPr>
          <p:spPr>
            <a:xfrm>
              <a:off x="5105400" y="5867400"/>
              <a:ext cx="457200" cy="685800"/>
            </a:xfrm>
            <a:prstGeom prst="rightBrace">
              <a:avLst>
                <a:gd fmla="val 8333" name="adj1"/>
                <a:gd fmla="val 49232"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60" name="Google Shape;260;p18"/>
            <p:cNvSpPr txBox="1"/>
            <p:nvPr/>
          </p:nvSpPr>
          <p:spPr>
            <a:xfrm>
              <a:off x="5742337" y="6025634"/>
              <a:ext cx="2139881" cy="369332"/>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Actual text of the bill</a:t>
              </a:r>
              <a:endParaRPr/>
            </a:p>
          </p:txBody>
        </p:sp>
        <p:sp>
          <p:nvSpPr>
            <p:cNvPr id="261" name="Google Shape;261;p18"/>
            <p:cNvSpPr/>
            <p:nvPr/>
          </p:nvSpPr>
          <p:spPr>
            <a:xfrm>
              <a:off x="4262718" y="3910048"/>
              <a:ext cx="385482" cy="433352"/>
            </a:xfrm>
            <a:prstGeom prst="rightBrace">
              <a:avLst>
                <a:gd fmla="val 8333" name="adj1"/>
                <a:gd fmla="val 49232"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62" name="Google Shape;262;p18"/>
            <p:cNvSpPr txBox="1"/>
            <p:nvPr/>
          </p:nvSpPr>
          <p:spPr>
            <a:xfrm>
              <a:off x="4819965" y="3665059"/>
              <a:ext cx="4802212" cy="923330"/>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What legislative services thinks the bill does.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Not generally biased one way or another but also</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not always complete/accurate</a:t>
              </a:r>
              <a:endParaRPr/>
            </a:p>
          </p:txBody>
        </p:sp>
        <p:sp>
          <p:nvSpPr>
            <p:cNvPr id="263" name="Google Shape;263;p18"/>
            <p:cNvSpPr/>
            <p:nvPr/>
          </p:nvSpPr>
          <p:spPr>
            <a:xfrm>
              <a:off x="3200400" y="2895600"/>
              <a:ext cx="385482" cy="433352"/>
            </a:xfrm>
            <a:prstGeom prst="rightBrace">
              <a:avLst>
                <a:gd fmla="val 8333" name="adj1"/>
                <a:gd fmla="val 49232"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64" name="Google Shape;264;p18"/>
            <p:cNvSpPr txBox="1"/>
            <p:nvPr/>
          </p:nvSpPr>
          <p:spPr>
            <a:xfrm>
              <a:off x="3682694" y="2970012"/>
              <a:ext cx="3546805" cy="369332"/>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Title of the bill and list of sponsor(s)</a:t>
              </a:r>
              <a:endParaRPr/>
            </a:p>
          </p:txBody>
        </p:sp>
        <p:sp>
          <p:nvSpPr>
            <p:cNvPr id="265" name="Google Shape;265;p18"/>
            <p:cNvSpPr/>
            <p:nvPr/>
          </p:nvSpPr>
          <p:spPr>
            <a:xfrm>
              <a:off x="7066871" y="2438400"/>
              <a:ext cx="385482" cy="433352"/>
            </a:xfrm>
            <a:prstGeom prst="rightBrace">
              <a:avLst>
                <a:gd fmla="val 8333" name="adj1"/>
                <a:gd fmla="val 49232"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66" name="Google Shape;266;p18"/>
            <p:cNvSpPr txBox="1"/>
            <p:nvPr/>
          </p:nvSpPr>
          <p:spPr>
            <a:xfrm>
              <a:off x="7634156" y="2438400"/>
              <a:ext cx="4005199" cy="646331"/>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Let’s you look at the different versions of</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the text of the bill over time.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Finding Bills to Review – Check the Bill Text</a:t>
            </a:r>
            <a:endParaRPr/>
          </a:p>
        </p:txBody>
      </p:sp>
      <p:sp>
        <p:nvSpPr>
          <p:cNvPr id="272" name="Google Shape;272;p19"/>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73" name="Google Shape;273;p19"/>
          <p:cNvPicPr preferRelativeResize="0"/>
          <p:nvPr/>
        </p:nvPicPr>
        <p:blipFill rotWithShape="1">
          <a:blip r:embed="rId3">
            <a:alphaModFix/>
          </a:blip>
          <a:srcRect b="4409" l="10910" r="36806" t="77794"/>
          <a:stretch/>
        </p:blipFill>
        <p:spPr>
          <a:xfrm>
            <a:off x="533400" y="1752600"/>
            <a:ext cx="11508542" cy="304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Topics</a:t>
            </a:r>
            <a:endParaRPr/>
          </a:p>
        </p:txBody>
      </p:sp>
      <p:sp>
        <p:nvSpPr>
          <p:cNvPr id="102" name="Google Shape;102;p2"/>
          <p:cNvSpPr txBox="1"/>
          <p:nvPr>
            <p:ph idx="1" type="body"/>
          </p:nvPr>
        </p:nvSpPr>
        <p:spPr>
          <a:xfrm>
            <a:off x="1981200" y="1600201"/>
            <a:ext cx="8229600" cy="533400"/>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3200"/>
              <a:buChar char="•"/>
            </a:pPr>
            <a:r>
              <a:rPr lang="en-US"/>
              <a:t>Why we review Bills</a:t>
            </a:r>
            <a:endParaRPr/>
          </a:p>
          <a:p>
            <a:pPr indent="-139700" lvl="0" marL="342900" rtl="0" algn="l">
              <a:spcBef>
                <a:spcPts val="640"/>
              </a:spcBef>
              <a:spcAft>
                <a:spcPts val="0"/>
              </a:spcAft>
              <a:buClr>
                <a:schemeClr val="dk1"/>
              </a:buClr>
              <a:buSzPts val="3200"/>
              <a:buNone/>
            </a:pPr>
            <a:r>
              <a:t/>
            </a:r>
            <a:endParaRPr/>
          </a:p>
        </p:txBody>
      </p:sp>
      <p:sp>
        <p:nvSpPr>
          <p:cNvPr id="103" name="Google Shape;103;p2"/>
          <p:cNvSpPr txBox="1"/>
          <p:nvPr/>
        </p:nvSpPr>
        <p:spPr>
          <a:xfrm>
            <a:off x="1981200" y="2049464"/>
            <a:ext cx="8229600" cy="533400"/>
          </a:xfrm>
          <a:prstGeom prst="rect">
            <a:avLst/>
          </a:prstGeom>
          <a:noFill/>
          <a:ln>
            <a:noFill/>
          </a:ln>
        </p:spPr>
        <p:txBody>
          <a:bodyPr anchorCtr="0" anchor="t" bIns="45700" lIns="91425" spcFirstLastPara="1" rIns="91425" wrap="square" tIns="45700">
            <a:normAutofit lnSpcReduction="10000"/>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Resources</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04" name="Google Shape;104;p2"/>
          <p:cNvSpPr txBox="1"/>
          <p:nvPr/>
        </p:nvSpPr>
        <p:spPr>
          <a:xfrm>
            <a:off x="1991762" y="2582864"/>
            <a:ext cx="8229600" cy="533400"/>
          </a:xfrm>
          <a:prstGeom prst="rect">
            <a:avLst/>
          </a:prstGeom>
          <a:noFill/>
          <a:ln>
            <a:noFill/>
          </a:ln>
        </p:spPr>
        <p:txBody>
          <a:bodyPr anchorCtr="0" anchor="t" bIns="45700" lIns="91425" spcFirstLastPara="1" rIns="91425" wrap="square" tIns="45700">
            <a:normAutofit lnSpcReduction="10000"/>
          </a:bodyPr>
          <a:lstStyle/>
          <a:p>
            <a:pPr indent="-342900" lvl="0" marL="3429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Reviewing a bill</a:t>
            </a:r>
            <a:endParaRPr/>
          </a:p>
          <a:p>
            <a:pPr indent="-139700" lvl="0" marL="342900" marR="0" rtl="0" algn="l">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105" name="Google Shape;105;p2"/>
          <p:cNvSpPr txBox="1"/>
          <p:nvPr/>
        </p:nvSpPr>
        <p:spPr>
          <a:xfrm>
            <a:off x="1981200" y="3164897"/>
            <a:ext cx="8229600" cy="533400"/>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marR="0" rtl="0" algn="l">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Questions</a:t>
            </a:r>
            <a:endParaRPr/>
          </a:p>
          <a:p>
            <a:pPr indent="-154940" lvl="0" marL="342900" marR="0" rtl="0" algn="l">
              <a:spcBef>
                <a:spcPts val="592"/>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a:p>
            <a:pPr indent="-154940" lvl="0" marL="342900" marR="0" rtl="0" algn="l">
              <a:spcBef>
                <a:spcPts val="592"/>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
        <p:nvSpPr>
          <p:cNvPr id="106" name="Google Shape;106;p2"/>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7" name="Google Shape;107;p2"/>
          <p:cNvSpPr txBox="1"/>
          <p:nvPr/>
        </p:nvSpPr>
        <p:spPr>
          <a:xfrm>
            <a:off x="1981200" y="3645193"/>
            <a:ext cx="8229600" cy="533400"/>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marR="0" rtl="0" algn="l">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Sample Bill Reviews</a:t>
            </a:r>
            <a:endParaRPr/>
          </a:p>
          <a:p>
            <a:pPr indent="-154940" lvl="0" marL="342900" marR="0" rtl="0" algn="l">
              <a:spcBef>
                <a:spcPts val="592"/>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a:p>
            <a:pPr indent="-154940" lvl="0" marL="342900" marR="0" rtl="0" algn="l">
              <a:spcBef>
                <a:spcPts val="592"/>
              </a:spcBef>
              <a:spcAft>
                <a:spcPts val="0"/>
              </a:spcAft>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Finding Bills to Review – Do the Review</a:t>
            </a:r>
            <a:endParaRPr/>
          </a:p>
        </p:txBody>
      </p:sp>
      <p:sp>
        <p:nvSpPr>
          <p:cNvPr id="279" name="Google Shape;279;p20"/>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80" name="Google Shape;280;p20"/>
          <p:cNvPicPr preferRelativeResize="0"/>
          <p:nvPr/>
        </p:nvPicPr>
        <p:blipFill rotWithShape="1">
          <a:blip r:embed="rId3">
            <a:alphaModFix/>
          </a:blip>
          <a:srcRect b="0" l="4642" r="5608" t="57761"/>
          <a:stretch/>
        </p:blipFill>
        <p:spPr>
          <a:xfrm>
            <a:off x="322925" y="2496969"/>
            <a:ext cx="11546149" cy="2780055"/>
          </a:xfrm>
          <a:prstGeom prst="rect">
            <a:avLst/>
          </a:prstGeom>
          <a:noFill/>
          <a:ln>
            <a:noFill/>
          </a:ln>
        </p:spPr>
      </p:pic>
      <p:sp>
        <p:nvSpPr>
          <p:cNvPr id="281" name="Google Shape;281;p20"/>
          <p:cNvSpPr/>
          <p:nvPr/>
        </p:nvSpPr>
        <p:spPr>
          <a:xfrm rot="-5400000">
            <a:off x="10287000" y="5162724"/>
            <a:ext cx="1600200" cy="228600"/>
          </a:xfrm>
          <a:prstGeom prst="rightArrow">
            <a:avLst>
              <a:gd fmla="val 50000" name="adj1"/>
              <a:gd fmla="val 50000" name="adj2"/>
            </a:avLst>
          </a:prstGeom>
          <a:solidFill>
            <a:schemeClr val="accent1">
              <a:alpha val="76862"/>
            </a:schemeClr>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20"/>
          <p:cNvSpPr txBox="1"/>
          <p:nvPr/>
        </p:nvSpPr>
        <p:spPr>
          <a:xfrm>
            <a:off x="7086600" y="6031127"/>
            <a:ext cx="428258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Click on “Create Review” to start the review</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HB1227 </a:t>
            </a:r>
            <a:endParaRPr/>
          </a:p>
        </p:txBody>
      </p:sp>
      <p:sp>
        <p:nvSpPr>
          <p:cNvPr id="288" name="Google Shape;288;p21"/>
          <p:cNvSpPr txBox="1"/>
          <p:nvPr>
            <p:ph idx="1" type="body"/>
          </p:nvPr>
        </p:nvSpPr>
        <p:spPr>
          <a:xfrm>
            <a:off x="613064" y="1707144"/>
            <a:ext cx="10972800" cy="3276595"/>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0"/>
              </a:spcBef>
              <a:spcAft>
                <a:spcPts val="0"/>
              </a:spcAft>
              <a:buClr>
                <a:schemeClr val="dk1"/>
              </a:buClr>
              <a:buSzPts val="2200"/>
              <a:buNone/>
            </a:pPr>
            <a:r>
              <a:rPr lang="en-US" sz="2200"/>
              <a:t>AN ACT relative to an unattended idling vehicle on private property.</a:t>
            </a:r>
            <a:endParaRPr/>
          </a:p>
          <a:p>
            <a:pPr indent="0" lvl="0" marL="0" rtl="0" algn="l">
              <a:spcBef>
                <a:spcPts val="440"/>
              </a:spcBef>
              <a:spcAft>
                <a:spcPts val="0"/>
              </a:spcAft>
              <a:buClr>
                <a:schemeClr val="dk1"/>
              </a:buClr>
              <a:buSzPts val="2200"/>
              <a:buNone/>
            </a:pPr>
            <a:r>
              <a:rPr lang="en-US" sz="2200"/>
              <a:t>Be it Enacted by the Senate and House of Representatives in General Court convened:</a:t>
            </a:r>
            <a:endParaRPr/>
          </a:p>
          <a:p>
            <a:pPr indent="0" lvl="0" marL="0" rtl="0" algn="l">
              <a:spcBef>
                <a:spcPts val="440"/>
              </a:spcBef>
              <a:spcAft>
                <a:spcPts val="0"/>
              </a:spcAft>
              <a:buClr>
                <a:schemeClr val="dk1"/>
              </a:buClr>
              <a:buSzPts val="2200"/>
              <a:buNone/>
            </a:pPr>
            <a:r>
              <a:rPr lang="en-US" sz="2200"/>
              <a:t>22:1  Unattended Vehicle; Idling Allowed.  Amend RSA 265:72, I to read as follows:</a:t>
            </a:r>
            <a:endParaRPr/>
          </a:p>
          <a:p>
            <a:pPr indent="0" lvl="0" marL="0" rtl="0" algn="l">
              <a:spcBef>
                <a:spcPts val="440"/>
              </a:spcBef>
              <a:spcAft>
                <a:spcPts val="0"/>
              </a:spcAft>
              <a:buClr>
                <a:schemeClr val="dk1"/>
              </a:buClr>
              <a:buSzPts val="2200"/>
              <a:buNone/>
            </a:pPr>
            <a:r>
              <a:rPr lang="en-US" sz="2200"/>
              <a:t>I.  No person driving or in charge of a vehicle shall permit it to stand unattended without first stopping the engine, locking the ignition, removing the key, and effectively setting the brake thereon and, when standing upon any grade, turning the front wheels to the curb or side of the way, unless such vehicle has been started by remote control car starter.  </a:t>
            </a:r>
            <a:r>
              <a:rPr b="1" i="1" lang="en-US" sz="2200"/>
              <a:t>This paragraph does not prohibit a person in charge of a vehicle from idling the vehicle unattended on his or her own property.</a:t>
            </a:r>
            <a:endParaRPr/>
          </a:p>
        </p:txBody>
      </p:sp>
      <p:sp>
        <p:nvSpPr>
          <p:cNvPr id="289" name="Google Shape;289;p21"/>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90" name="Google Shape;290;p21"/>
          <p:cNvSpPr/>
          <p:nvPr/>
        </p:nvSpPr>
        <p:spPr>
          <a:xfrm>
            <a:off x="1905000" y="5273245"/>
            <a:ext cx="85344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Explanation: </a:t>
            </a:r>
            <a:r>
              <a:rPr b="1" i="1" lang="en-US" sz="1800">
                <a:solidFill>
                  <a:schemeClr val="dk1"/>
                </a:solidFill>
                <a:latin typeface="Calibri"/>
                <a:ea typeface="Calibri"/>
                <a:cs typeface="Calibri"/>
                <a:sym typeface="Calibri"/>
              </a:rPr>
              <a:t>Matter added to current law appears in bold italics.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Matter removed from current law appears </a:t>
            </a:r>
            <a:r>
              <a:rPr lang="en-US" sz="1800" strike="sngStrike">
                <a:solidFill>
                  <a:schemeClr val="dk1"/>
                </a:solidFill>
                <a:latin typeface="Calibri"/>
                <a:ea typeface="Calibri"/>
                <a:cs typeface="Calibri"/>
                <a:sym typeface="Calibri"/>
              </a:rPr>
              <a:t>[in brackets and struckthrough.</a:t>
            </a:r>
            <a:r>
              <a:rPr lang="en-US" sz="1800">
                <a:solidFill>
                  <a:schemeClr val="dk1"/>
                </a:solidFill>
                <a:latin typeface="Calibri"/>
                <a:ea typeface="Calibri"/>
                <a:cs typeface="Calibri"/>
                <a:sym typeface="Calibri"/>
              </a:rPr>
              <a:t>]</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Matter which is either (a) all new or (b) repealed and reenacted appears in regular type.</a:t>
            </a: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Reviewing a Bill</a:t>
            </a:r>
            <a:endParaRPr/>
          </a:p>
        </p:txBody>
      </p:sp>
      <p:sp>
        <p:nvSpPr>
          <p:cNvPr id="297" name="Google Shape;297;p22"/>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98" name="Google Shape;298;p22"/>
          <p:cNvPicPr preferRelativeResize="0"/>
          <p:nvPr/>
        </p:nvPicPr>
        <p:blipFill rotWithShape="1">
          <a:blip r:embed="rId3">
            <a:alphaModFix/>
          </a:blip>
          <a:srcRect b="27777" l="0" r="0" t="0"/>
          <a:stretch/>
        </p:blipFill>
        <p:spPr>
          <a:xfrm>
            <a:off x="914400" y="1147025"/>
            <a:ext cx="4315872" cy="4953000"/>
          </a:xfrm>
          <a:prstGeom prst="rect">
            <a:avLst/>
          </a:prstGeom>
          <a:noFill/>
          <a:ln>
            <a:noFill/>
          </a:ln>
        </p:spPr>
      </p:pic>
      <p:pic>
        <p:nvPicPr>
          <p:cNvPr id="299" name="Google Shape;299;p22"/>
          <p:cNvPicPr preferRelativeResize="0"/>
          <p:nvPr/>
        </p:nvPicPr>
        <p:blipFill rotWithShape="1">
          <a:blip r:embed="rId4">
            <a:alphaModFix/>
          </a:blip>
          <a:srcRect b="23974" l="0" r="0" t="0"/>
          <a:stretch/>
        </p:blipFill>
        <p:spPr>
          <a:xfrm>
            <a:off x="5943600" y="1169437"/>
            <a:ext cx="4315872" cy="521381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Reviewing a Bill – Liberty Friendly/Impact</a:t>
            </a:r>
            <a:endParaRPr/>
          </a:p>
        </p:txBody>
      </p:sp>
      <p:sp>
        <p:nvSpPr>
          <p:cNvPr id="306" name="Google Shape;306;p23"/>
          <p:cNvSpPr txBox="1"/>
          <p:nvPr/>
        </p:nvSpPr>
        <p:spPr>
          <a:xfrm>
            <a:off x="31820" y="1168901"/>
            <a:ext cx="4723911" cy="452431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We rate bills pro-liberty, anti-liberty, neutral</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or unsure</a:t>
            </a:r>
            <a:endParaRPr/>
          </a:p>
          <a:p>
            <a:pPr indent="-285750" lvl="1" marL="7429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Sometimes this may be the last field you </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fill in after reading bill and doing other</a:t>
            </a:r>
            <a:br>
              <a:rPr b="0" i="0" lang="en-US" sz="1800" u="none" cap="none" strike="noStrike">
                <a:solidFill>
                  <a:schemeClr val="dk1"/>
                </a:solidFill>
                <a:latin typeface="Calibri"/>
                <a:ea typeface="Calibri"/>
                <a:cs typeface="Calibri"/>
                <a:sym typeface="Calibri"/>
              </a:rPr>
            </a:br>
            <a:r>
              <a:rPr b="0" i="0" lang="en-US" sz="1800" u="none" cap="none" strike="noStrike">
                <a:solidFill>
                  <a:schemeClr val="dk1"/>
                </a:solidFill>
                <a:latin typeface="Calibri"/>
                <a:ea typeface="Calibri"/>
                <a:cs typeface="Calibri"/>
                <a:sym typeface="Calibri"/>
              </a:rPr>
              <a:t>ratings.</a:t>
            </a:r>
            <a:endParaRPr/>
          </a:p>
          <a:p>
            <a:pPr indent="-171450" lvl="1" marL="7429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Impact rating is High, Average or Low</a:t>
            </a:r>
            <a:endParaRPr/>
          </a:p>
          <a:p>
            <a:pPr indent="-285750" lvl="1" marL="7429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High – Impacts almost everyone in state, creates new state agency, spends ‘a lot’ of money, amends constitution, etc.</a:t>
            </a:r>
            <a:endParaRPr/>
          </a:p>
          <a:p>
            <a:pPr indent="-285750" lvl="1" marL="7429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Average – May have a big impact to a subset of the population or a smaller impact on a large subset</a:t>
            </a:r>
            <a:endParaRPr/>
          </a:p>
          <a:p>
            <a:pPr indent="-285750" lvl="1" marL="7429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Low – Names a bridge, resolution calling upon some other body to do something, trivial theft/spending etc.</a:t>
            </a:r>
            <a:endParaRPr/>
          </a:p>
        </p:txBody>
      </p:sp>
      <p:sp>
        <p:nvSpPr>
          <p:cNvPr id="307" name="Google Shape;307;p23"/>
          <p:cNvSpPr/>
          <p:nvPr/>
        </p:nvSpPr>
        <p:spPr>
          <a:xfrm>
            <a:off x="4780852" y="3746830"/>
            <a:ext cx="7182548" cy="1754326"/>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Study Committee</a:t>
            </a:r>
            <a:endParaRPr/>
          </a:p>
          <a:p>
            <a:pPr indent="-285750" lvl="1" marL="7429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Some bills only create legislative study committees to look into future legislation</a:t>
            </a:r>
            <a:endParaRPr/>
          </a:p>
          <a:p>
            <a:pPr indent="-285750" lvl="1" marL="7429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Almost always low impact even if topic is high impact.</a:t>
            </a:r>
            <a:endParaRPr/>
          </a:p>
          <a:p>
            <a:pPr indent="-285750" lvl="1" marL="7429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If bill is only a study committee, </a:t>
            </a:r>
            <a:r>
              <a:rPr b="1" i="0" lang="en-US" sz="1800" u="sng" cap="none" strike="noStrike">
                <a:solidFill>
                  <a:schemeClr val="dk1"/>
                </a:solidFill>
                <a:latin typeface="Calibri"/>
                <a:ea typeface="Calibri"/>
                <a:cs typeface="Calibri"/>
                <a:sym typeface="Calibri"/>
              </a:rPr>
              <a:t>unless it has a forgone anti-liberty conclusion</a:t>
            </a:r>
            <a:r>
              <a:rPr b="0" i="0" lang="en-US" sz="1800" u="none" cap="none" strike="noStrike">
                <a:solidFill>
                  <a:schemeClr val="dk1"/>
                </a:solidFill>
                <a:latin typeface="Calibri"/>
                <a:ea typeface="Calibri"/>
                <a:cs typeface="Calibri"/>
                <a:sym typeface="Calibri"/>
              </a:rPr>
              <a:t>, mark it and move to the next bill.</a:t>
            </a:r>
            <a:endParaRPr/>
          </a:p>
        </p:txBody>
      </p:sp>
      <p:sp>
        <p:nvSpPr>
          <p:cNvPr id="308" name="Google Shape;308;p23"/>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09" name="Google Shape;309;p23"/>
          <p:cNvPicPr preferRelativeResize="0"/>
          <p:nvPr/>
        </p:nvPicPr>
        <p:blipFill rotWithShape="1">
          <a:blip r:embed="rId3">
            <a:alphaModFix/>
          </a:blip>
          <a:srcRect b="36524" l="0" r="0" t="34266"/>
          <a:stretch/>
        </p:blipFill>
        <p:spPr>
          <a:xfrm>
            <a:off x="4876800" y="1258788"/>
            <a:ext cx="7453427" cy="2500052"/>
          </a:xfrm>
          <a:prstGeom prst="rect">
            <a:avLst/>
          </a:prstGeom>
          <a:noFill/>
          <a:ln>
            <a:noFill/>
          </a:ln>
        </p:spPr>
      </p:pic>
      <p:grpSp>
        <p:nvGrpSpPr>
          <p:cNvPr id="310" name="Google Shape;310;p23"/>
          <p:cNvGrpSpPr/>
          <p:nvPr/>
        </p:nvGrpSpPr>
        <p:grpSpPr>
          <a:xfrm>
            <a:off x="9601200" y="2149478"/>
            <a:ext cx="417102" cy="380466"/>
            <a:chOff x="2590800" y="6161066"/>
            <a:chExt cx="417102" cy="380466"/>
          </a:xfrm>
        </p:grpSpPr>
        <p:sp>
          <p:nvSpPr>
            <p:cNvPr id="311" name="Google Shape;311;p23"/>
            <p:cNvSpPr/>
            <p:nvPr/>
          </p:nvSpPr>
          <p:spPr>
            <a:xfrm>
              <a:off x="2591537" y="6161066"/>
              <a:ext cx="416365" cy="377851"/>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3"/>
            <p:cNvSpPr txBox="1"/>
            <p:nvPr/>
          </p:nvSpPr>
          <p:spPr>
            <a:xfrm>
              <a:off x="2590800" y="6172200"/>
              <a:ext cx="4171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+2</a:t>
              </a:r>
              <a:endParaRPr/>
            </a:p>
          </p:txBody>
        </p:sp>
      </p:grpSp>
      <p:sp>
        <p:nvSpPr>
          <p:cNvPr id="313" name="Google Shape;313;p23"/>
          <p:cNvSpPr txBox="1"/>
          <p:nvPr/>
        </p:nvSpPr>
        <p:spPr>
          <a:xfrm>
            <a:off x="838200" y="5809181"/>
            <a:ext cx="1063913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NH spends about ~$7 billion per year. So for example $1 million of ‘one time’ spending </a:t>
            </a:r>
            <a:r>
              <a:rPr b="1" lang="en-US" sz="1800">
                <a:solidFill>
                  <a:srgbClr val="FF0000"/>
                </a:solidFill>
                <a:latin typeface="Calibri"/>
                <a:ea typeface="Calibri"/>
                <a:cs typeface="Calibri"/>
                <a:sym typeface="Calibri"/>
              </a:rPr>
              <a:t>is not </a:t>
            </a:r>
            <a:r>
              <a:rPr lang="en-US" sz="1800">
                <a:solidFill>
                  <a:srgbClr val="FF0000"/>
                </a:solidFill>
                <a:latin typeface="Calibri"/>
                <a:ea typeface="Calibri"/>
                <a:cs typeface="Calibri"/>
                <a:sym typeface="Calibri"/>
              </a:rPr>
              <a:t>“High Impact”.</a:t>
            </a:r>
            <a:endParaRPr/>
          </a:p>
          <a:p>
            <a:pPr indent="0" lvl="0" marL="0" marR="0" rtl="0" algn="l">
              <a:spcBef>
                <a:spcPts val="0"/>
              </a:spcBef>
              <a:spcAft>
                <a:spcPts val="0"/>
              </a:spcAft>
              <a:buNone/>
            </a:pPr>
            <a:r>
              <a:rPr lang="en-US" sz="1800">
                <a:solidFill>
                  <a:srgbClr val="FF0000"/>
                </a:solidFill>
                <a:latin typeface="Calibri"/>
                <a:ea typeface="Calibri"/>
                <a:cs typeface="Calibri"/>
                <a:sym typeface="Calibri"/>
              </a:rPr>
              <a:t>$ &lt;= $2 million Low,  $ &lt;= $30 million Average,  &gt; $30 million High – </a:t>
            </a:r>
            <a:r>
              <a:rPr b="1" i="1" lang="en-US" sz="1800">
                <a:solidFill>
                  <a:srgbClr val="FF0000"/>
                </a:solidFill>
                <a:latin typeface="Calibri"/>
                <a:ea typeface="Calibri"/>
                <a:cs typeface="Calibri"/>
                <a:sym typeface="Calibri"/>
              </a:rPr>
              <a:t>subject to refinement, recurrence and topic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Reviewing a Bill - Topics</a:t>
            </a:r>
            <a:endParaRPr/>
          </a:p>
        </p:txBody>
      </p:sp>
      <p:sp>
        <p:nvSpPr>
          <p:cNvPr id="320" name="Google Shape;320;p24"/>
          <p:cNvSpPr txBox="1"/>
          <p:nvPr/>
        </p:nvSpPr>
        <p:spPr>
          <a:xfrm>
            <a:off x="1371600" y="4114800"/>
            <a:ext cx="9715500" cy="156966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Ctrl and Click to potentially select multiple topics associated with the bill.</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Don’t struggle here. Take a shot, select a few topics and move on.</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Topic selection may be helpful for searches or alerts, but you should not be spending more than 1 minute on this box.</a:t>
            </a:r>
            <a:endParaRPr/>
          </a:p>
        </p:txBody>
      </p:sp>
      <p:sp>
        <p:nvSpPr>
          <p:cNvPr id="321" name="Google Shape;321;p24"/>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22" name="Google Shape;322;p24"/>
          <p:cNvPicPr preferRelativeResize="0"/>
          <p:nvPr/>
        </p:nvPicPr>
        <p:blipFill rotWithShape="1">
          <a:blip r:embed="rId3">
            <a:alphaModFix/>
          </a:blip>
          <a:srcRect b="17715" l="0" r="0" t="65374"/>
          <a:stretch/>
        </p:blipFill>
        <p:spPr>
          <a:xfrm>
            <a:off x="1524000" y="1905000"/>
            <a:ext cx="9298935" cy="180578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Reviewing a Bill – Radio Buttons</a:t>
            </a:r>
            <a:endParaRPr/>
          </a:p>
        </p:txBody>
      </p:sp>
      <p:sp>
        <p:nvSpPr>
          <p:cNvPr id="329" name="Google Shape;329;p25"/>
          <p:cNvSpPr txBox="1"/>
          <p:nvPr/>
        </p:nvSpPr>
        <p:spPr>
          <a:xfrm>
            <a:off x="2209800" y="5301336"/>
            <a:ext cx="6354240" cy="120032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Quickly progress through each question making your choice</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It is OK for a bill to remain N/A on some factors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These factors combine to influence the liberty score for the bill</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You don’t have to agree with the bill to rate it honest and clear</a:t>
            </a:r>
            <a:endParaRPr/>
          </a:p>
        </p:txBody>
      </p:sp>
      <p:sp>
        <p:nvSpPr>
          <p:cNvPr id="330" name="Google Shape;330;p25"/>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31" name="Google Shape;331;p25"/>
          <p:cNvPicPr preferRelativeResize="0"/>
          <p:nvPr/>
        </p:nvPicPr>
        <p:blipFill rotWithShape="1">
          <a:blip r:embed="rId3">
            <a:alphaModFix/>
          </a:blip>
          <a:srcRect b="3393" l="1500" r="8456" t="58829"/>
          <a:stretch/>
        </p:blipFill>
        <p:spPr>
          <a:xfrm>
            <a:off x="488157" y="1417638"/>
            <a:ext cx="5607843" cy="3738562"/>
          </a:xfrm>
          <a:prstGeom prst="rect">
            <a:avLst/>
          </a:prstGeom>
          <a:noFill/>
          <a:ln>
            <a:noFill/>
          </a:ln>
        </p:spPr>
      </p:pic>
      <p:pic>
        <p:nvPicPr>
          <p:cNvPr id="332" name="Google Shape;332;p25"/>
          <p:cNvPicPr preferRelativeResize="0"/>
          <p:nvPr/>
        </p:nvPicPr>
        <p:blipFill rotWithShape="1">
          <a:blip r:embed="rId4">
            <a:alphaModFix/>
          </a:blip>
          <a:srcRect b="32160" l="1765" r="8200" t="51681"/>
          <a:stretch/>
        </p:blipFill>
        <p:spPr>
          <a:xfrm>
            <a:off x="6096000" y="1434089"/>
            <a:ext cx="5936902" cy="128671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Reviewing a Bill – Radio Buttons</a:t>
            </a:r>
            <a:endParaRPr/>
          </a:p>
        </p:txBody>
      </p:sp>
      <p:sp>
        <p:nvSpPr>
          <p:cNvPr id="339" name="Google Shape;339;p26"/>
          <p:cNvSpPr txBox="1"/>
          <p:nvPr/>
        </p:nvSpPr>
        <p:spPr>
          <a:xfrm>
            <a:off x="380999" y="5163319"/>
            <a:ext cx="10972800" cy="147732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If you take the position that the bill is unconstitutional, please add a constitutional note.</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 low negative Fiscal Impact might spend a small amount of money only for a single year</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Larger amounts and/or recurring amounts of spending push into “considerable negative impact” (~$5M in one year)</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Resist urge to overweight these as 100 bills all rated high does not help us focus on the highest impacts to liberty.</a:t>
            </a:r>
            <a:endParaRPr/>
          </a:p>
        </p:txBody>
      </p:sp>
      <p:sp>
        <p:nvSpPr>
          <p:cNvPr id="340" name="Google Shape;340;p26"/>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41" name="Google Shape;341;p26"/>
          <p:cNvPicPr preferRelativeResize="0"/>
          <p:nvPr/>
        </p:nvPicPr>
        <p:blipFill rotWithShape="1">
          <a:blip r:embed="rId3">
            <a:alphaModFix/>
          </a:blip>
          <a:srcRect b="44444" l="1632" r="18762" t="15556"/>
          <a:stretch/>
        </p:blipFill>
        <p:spPr>
          <a:xfrm>
            <a:off x="380999" y="1295400"/>
            <a:ext cx="5105401" cy="3763962"/>
          </a:xfrm>
          <a:prstGeom prst="rect">
            <a:avLst/>
          </a:prstGeom>
          <a:noFill/>
          <a:ln>
            <a:noFill/>
          </a:ln>
        </p:spPr>
      </p:pic>
      <p:pic>
        <p:nvPicPr>
          <p:cNvPr id="342" name="Google Shape;342;p26"/>
          <p:cNvPicPr preferRelativeResize="0"/>
          <p:nvPr/>
        </p:nvPicPr>
        <p:blipFill rotWithShape="1">
          <a:blip r:embed="rId4">
            <a:alphaModFix/>
          </a:blip>
          <a:srcRect b="1226" l="1631" r="7075" t="55439"/>
          <a:stretch/>
        </p:blipFill>
        <p:spPr>
          <a:xfrm>
            <a:off x="6095999" y="1295400"/>
            <a:ext cx="5465533" cy="3806353"/>
          </a:xfrm>
          <a:prstGeom prst="rect">
            <a:avLst/>
          </a:prstGeom>
          <a:noFill/>
          <a:ln>
            <a:noFill/>
          </a:ln>
        </p:spPr>
      </p:pic>
      <p:grpSp>
        <p:nvGrpSpPr>
          <p:cNvPr id="343" name="Google Shape;343;p26"/>
          <p:cNvGrpSpPr/>
          <p:nvPr/>
        </p:nvGrpSpPr>
        <p:grpSpPr>
          <a:xfrm>
            <a:off x="9601200" y="2149478"/>
            <a:ext cx="417102" cy="380466"/>
            <a:chOff x="2590800" y="6161066"/>
            <a:chExt cx="417102" cy="380466"/>
          </a:xfrm>
        </p:grpSpPr>
        <p:sp>
          <p:nvSpPr>
            <p:cNvPr id="344" name="Google Shape;344;p26"/>
            <p:cNvSpPr/>
            <p:nvPr/>
          </p:nvSpPr>
          <p:spPr>
            <a:xfrm>
              <a:off x="2591537" y="6161066"/>
              <a:ext cx="416365" cy="377851"/>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6"/>
            <p:cNvSpPr txBox="1"/>
            <p:nvPr/>
          </p:nvSpPr>
          <p:spPr>
            <a:xfrm>
              <a:off x="2590800" y="6172200"/>
              <a:ext cx="4171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+3</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Reviewing a Bill – Constitutional Note </a:t>
            </a:r>
            <a:endParaRPr/>
          </a:p>
        </p:txBody>
      </p:sp>
      <p:sp>
        <p:nvSpPr>
          <p:cNvPr id="352" name="Google Shape;352;p27"/>
          <p:cNvSpPr txBox="1"/>
          <p:nvPr/>
        </p:nvSpPr>
        <p:spPr>
          <a:xfrm>
            <a:off x="1612152" y="4041964"/>
            <a:ext cx="9436847" cy="193899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If you’ve marked a bill unconstitutional (or constitutional for that matter) add a note backing up the position with a reference to NH constitutional text and a rationale.</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Even if you are not sure, a reference to the relevant constitutional section can be helpful.</a:t>
            </a:r>
            <a:endParaRPr/>
          </a:p>
        </p:txBody>
      </p:sp>
      <p:sp>
        <p:nvSpPr>
          <p:cNvPr id="353" name="Google Shape;353;p27"/>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54" name="Google Shape;354;p27"/>
          <p:cNvPicPr preferRelativeResize="0"/>
          <p:nvPr/>
        </p:nvPicPr>
        <p:blipFill rotWithShape="1">
          <a:blip r:embed="rId3">
            <a:alphaModFix/>
          </a:blip>
          <a:srcRect b="40001" l="1092" r="4353" t="44444"/>
          <a:stretch/>
        </p:blipFill>
        <p:spPr>
          <a:xfrm>
            <a:off x="1066800" y="1304365"/>
            <a:ext cx="9786257" cy="236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52">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2">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Reviewing a Bill – Won’t Touch</a:t>
            </a:r>
            <a:endParaRPr/>
          </a:p>
        </p:txBody>
      </p:sp>
      <p:sp>
        <p:nvSpPr>
          <p:cNvPr id="360" name="Google Shape;360;p28"/>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61" name="Google Shape;361;p28"/>
          <p:cNvPicPr preferRelativeResize="0"/>
          <p:nvPr/>
        </p:nvPicPr>
        <p:blipFill rotWithShape="1">
          <a:blip r:embed="rId3">
            <a:alphaModFix/>
          </a:blip>
          <a:srcRect b="36548" l="1092" r="59483" t="58936"/>
          <a:stretch/>
        </p:blipFill>
        <p:spPr>
          <a:xfrm>
            <a:off x="3844471" y="1752600"/>
            <a:ext cx="4080329" cy="685799"/>
          </a:xfrm>
          <a:prstGeom prst="rect">
            <a:avLst/>
          </a:prstGeom>
          <a:noFill/>
          <a:ln>
            <a:noFill/>
          </a:ln>
        </p:spPr>
      </p:pic>
      <p:sp>
        <p:nvSpPr>
          <p:cNvPr id="362" name="Google Shape;362;p28"/>
          <p:cNvSpPr txBox="1"/>
          <p:nvPr/>
        </p:nvSpPr>
        <p:spPr>
          <a:xfrm>
            <a:off x="969735" y="2542528"/>
            <a:ext cx="9829800" cy="304698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If you recognize the bill topic as a ‘Won’t Touch’ issue then check this box</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This is intended to be checked only in cases when the bill strikes directly at the heart of a Won’t Touch issue.</a:t>
            </a:r>
            <a:endParaRPr/>
          </a:p>
          <a:p>
            <a:pPr indent="-133350" lvl="0" marL="28575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Currently, bills dealing directly with Abortion are the only official won’t touch issues</a:t>
            </a:r>
            <a:endParaRPr/>
          </a:p>
          <a:p>
            <a:pPr indent="-133350" lvl="0" marL="28575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Reviewing a Bill - Summary</a:t>
            </a:r>
            <a:endParaRPr/>
          </a:p>
        </p:txBody>
      </p:sp>
      <p:sp>
        <p:nvSpPr>
          <p:cNvPr id="369" name="Google Shape;369;p29"/>
          <p:cNvSpPr txBox="1"/>
          <p:nvPr/>
        </p:nvSpPr>
        <p:spPr>
          <a:xfrm>
            <a:off x="1021719" y="3505200"/>
            <a:ext cx="9874881" cy="193899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You can keep it short – one to two sentences. Longer is fine but</a:t>
            </a: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bottom line up front so people scanning through data can quickly understand the bill.</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In some cases, you may find the “Analysis” that legislative services puts on the bill helpful and it can be used verbatim – but this is not always the case!</a:t>
            </a:r>
            <a:endParaRPr/>
          </a:p>
        </p:txBody>
      </p:sp>
      <p:sp>
        <p:nvSpPr>
          <p:cNvPr id="370" name="Google Shape;370;p29"/>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71" name="Google Shape;371;p29"/>
          <p:cNvPicPr preferRelativeResize="0"/>
          <p:nvPr/>
        </p:nvPicPr>
        <p:blipFill rotWithShape="1">
          <a:blip r:embed="rId3">
            <a:alphaModFix/>
          </a:blip>
          <a:srcRect b="52222" l="1092" r="4353" t="36666"/>
          <a:stretch/>
        </p:blipFill>
        <p:spPr>
          <a:xfrm>
            <a:off x="1021719" y="1417638"/>
            <a:ext cx="10148562" cy="174975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9">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Why</a:t>
            </a:r>
            <a:endParaRPr/>
          </a:p>
        </p:txBody>
      </p:sp>
      <p:sp>
        <p:nvSpPr>
          <p:cNvPr id="114" name="Google Shape;114;p3"/>
          <p:cNvSpPr txBox="1"/>
          <p:nvPr>
            <p:ph idx="1" type="body"/>
          </p:nvPr>
        </p:nvSpPr>
        <p:spPr>
          <a:xfrm>
            <a:off x="1676400" y="1676405"/>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Early alert to activists on </a:t>
            </a:r>
            <a:br>
              <a:rPr lang="en-US"/>
            </a:br>
            <a:r>
              <a:rPr lang="en-US"/>
              <a:t>high impact bills</a:t>
            </a:r>
            <a:endParaRPr/>
          </a:p>
          <a:p>
            <a:pPr indent="-342900" lvl="0" marL="342900" rtl="0" algn="l">
              <a:spcBef>
                <a:spcPts val="640"/>
              </a:spcBef>
              <a:spcAft>
                <a:spcPts val="0"/>
              </a:spcAft>
              <a:buClr>
                <a:schemeClr val="dk1"/>
              </a:buClr>
              <a:buSzPts val="3200"/>
              <a:buChar char="•"/>
            </a:pPr>
            <a:r>
              <a:rPr lang="en-US"/>
              <a:t>Provide talking points for </a:t>
            </a:r>
            <a:br>
              <a:rPr lang="en-US"/>
            </a:br>
            <a:r>
              <a:rPr lang="en-US"/>
              <a:t>committee testimony</a:t>
            </a:r>
            <a:endParaRPr/>
          </a:p>
          <a:p>
            <a:pPr indent="-342900" lvl="0" marL="342900" rtl="0" algn="l">
              <a:spcBef>
                <a:spcPts val="640"/>
              </a:spcBef>
              <a:spcAft>
                <a:spcPts val="0"/>
              </a:spcAft>
              <a:buClr>
                <a:schemeClr val="dk1"/>
              </a:buClr>
              <a:buSzPts val="3200"/>
              <a:buChar char="•"/>
            </a:pPr>
            <a:r>
              <a:rPr lang="en-US"/>
              <a:t>Change the course of the </a:t>
            </a:r>
            <a:br>
              <a:rPr lang="en-US"/>
            </a:br>
            <a:r>
              <a:rPr lang="en-US"/>
              <a:t>legislation</a:t>
            </a:r>
            <a:endParaRPr/>
          </a:p>
          <a:p>
            <a:pPr indent="-285750" lvl="1" marL="742950" rtl="0" algn="l">
              <a:spcBef>
                <a:spcPts val="560"/>
              </a:spcBef>
              <a:spcAft>
                <a:spcPts val="0"/>
              </a:spcAft>
              <a:buClr>
                <a:schemeClr val="dk1"/>
              </a:buClr>
              <a:buSzPts val="2800"/>
              <a:buChar char="–"/>
            </a:pPr>
            <a:r>
              <a:rPr lang="en-US"/>
              <a:t>Kill bad bills or minimize their harm</a:t>
            </a:r>
            <a:endParaRPr/>
          </a:p>
          <a:p>
            <a:pPr indent="-285750" lvl="1" marL="742950" rtl="0" algn="l">
              <a:spcBef>
                <a:spcPts val="560"/>
              </a:spcBef>
              <a:spcAft>
                <a:spcPts val="0"/>
              </a:spcAft>
              <a:buClr>
                <a:schemeClr val="dk1"/>
              </a:buClr>
              <a:buSzPts val="2800"/>
              <a:buChar char="–"/>
            </a:pPr>
            <a:r>
              <a:rPr lang="en-US"/>
              <a:t>Support good bills </a:t>
            </a:r>
            <a:endParaRPr/>
          </a:p>
          <a:p>
            <a:pPr indent="-107950" lvl="1" marL="742950" rtl="0" algn="l">
              <a:spcBef>
                <a:spcPts val="560"/>
              </a:spcBef>
              <a:spcAft>
                <a:spcPts val="0"/>
              </a:spcAft>
              <a:buClr>
                <a:schemeClr val="dk1"/>
              </a:buClr>
              <a:buSzPts val="2800"/>
              <a:buNone/>
            </a:pPr>
            <a:r>
              <a:t/>
            </a:r>
            <a:endParaRPr/>
          </a:p>
          <a:p>
            <a:pPr indent="-107950" lvl="1" marL="742950" rtl="0" algn="l">
              <a:spcBef>
                <a:spcPts val="560"/>
              </a:spcBef>
              <a:spcAft>
                <a:spcPts val="0"/>
              </a:spcAft>
              <a:buClr>
                <a:schemeClr val="dk1"/>
              </a:buClr>
              <a:buSzPts val="2800"/>
              <a:buNone/>
            </a:pPr>
            <a:r>
              <a:t/>
            </a:r>
            <a:endParaRPr/>
          </a:p>
          <a:p>
            <a:pPr indent="-139700" lvl="0" marL="342900" rtl="0" algn="l">
              <a:spcBef>
                <a:spcPts val="640"/>
              </a:spcBef>
              <a:spcAft>
                <a:spcPts val="0"/>
              </a:spcAft>
              <a:buClr>
                <a:schemeClr val="dk1"/>
              </a:buClr>
              <a:buSzPts val="3200"/>
              <a:buNone/>
            </a:pPr>
            <a:r>
              <a:t/>
            </a:r>
            <a:endParaRPr/>
          </a:p>
        </p:txBody>
      </p:sp>
      <p:pic>
        <p:nvPicPr>
          <p:cNvPr id="115" name="Google Shape;115;p3"/>
          <p:cNvPicPr preferRelativeResize="0"/>
          <p:nvPr/>
        </p:nvPicPr>
        <p:blipFill rotWithShape="1">
          <a:blip r:embed="rId3">
            <a:alphaModFix/>
          </a:blip>
          <a:srcRect b="0" l="0" r="0" t="0"/>
          <a:stretch/>
        </p:blipFill>
        <p:spPr>
          <a:xfrm>
            <a:off x="6553200" y="1524005"/>
            <a:ext cx="3924300" cy="3457575"/>
          </a:xfrm>
          <a:prstGeom prst="rect">
            <a:avLst/>
          </a:prstGeom>
          <a:noFill/>
          <a:ln>
            <a:noFill/>
          </a:ln>
        </p:spPr>
      </p:pic>
      <p:sp>
        <p:nvSpPr>
          <p:cNvPr id="116" name="Google Shape;116;p3"/>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14">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4">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4">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4">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4">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4">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4">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4">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Reviewing a Bill – Gold Standard Blurb</a:t>
            </a:r>
            <a:endParaRPr/>
          </a:p>
        </p:txBody>
      </p:sp>
      <p:sp>
        <p:nvSpPr>
          <p:cNvPr id="378" name="Google Shape;378;p30"/>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79" name="Google Shape;379;p30"/>
          <p:cNvPicPr preferRelativeResize="0"/>
          <p:nvPr/>
        </p:nvPicPr>
        <p:blipFill rotWithShape="1">
          <a:blip r:embed="rId3">
            <a:alphaModFix/>
          </a:blip>
          <a:srcRect b="36666" l="1631" r="3815" t="46667"/>
          <a:stretch/>
        </p:blipFill>
        <p:spPr>
          <a:xfrm>
            <a:off x="838200" y="1600200"/>
            <a:ext cx="10312400" cy="2667000"/>
          </a:xfrm>
          <a:prstGeom prst="rect">
            <a:avLst/>
          </a:prstGeom>
          <a:noFill/>
          <a:ln>
            <a:noFill/>
          </a:ln>
        </p:spPr>
      </p:pic>
      <p:sp>
        <p:nvSpPr>
          <p:cNvPr id="380" name="Google Shape;380;p30"/>
          <p:cNvSpPr txBox="1"/>
          <p:nvPr/>
        </p:nvSpPr>
        <p:spPr>
          <a:xfrm>
            <a:off x="304800" y="4267200"/>
            <a:ext cx="11118236" cy="224676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If you think the bill is important enough for the Gold Standard, check the Gold Standard Candidate box</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Either way, you </a:t>
            </a:r>
            <a:r>
              <a:rPr i="1" lang="en-US" sz="2000">
                <a:solidFill>
                  <a:schemeClr val="dk1"/>
                </a:solidFill>
                <a:latin typeface="Calibri"/>
                <a:ea typeface="Calibri"/>
                <a:cs typeface="Calibri"/>
                <a:sym typeface="Calibri"/>
              </a:rPr>
              <a:t>can</a:t>
            </a:r>
            <a:r>
              <a:rPr lang="en-US" sz="2000">
                <a:solidFill>
                  <a:schemeClr val="dk1"/>
                </a:solidFill>
                <a:latin typeface="Calibri"/>
                <a:ea typeface="Calibri"/>
                <a:cs typeface="Calibri"/>
                <a:sym typeface="Calibri"/>
              </a:rPr>
              <a:t> enter text in the “Blurb” box. </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Limit yourself to 2-5 bullets. References to external sources are acceptable (and encouraged!)</a:t>
            </a:r>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If reviewing a low impact neutral bill, feel free to leave it blank </a:t>
            </a:r>
            <a:endParaRPr/>
          </a:p>
          <a:p>
            <a:pPr indent="-285750" lvl="0" marL="285750" marR="0" rtl="0" algn="l">
              <a:spcBef>
                <a:spcPts val="0"/>
              </a:spcBef>
              <a:spcAft>
                <a:spcPts val="0"/>
              </a:spcAft>
              <a:buClr>
                <a:schemeClr val="dk1"/>
              </a:buClr>
              <a:buSzPts val="2000"/>
              <a:buFont typeface="Arial"/>
              <a:buChar char="•"/>
            </a:pPr>
            <a:r>
              <a:rPr b="1" lang="en-US" sz="2000">
                <a:solidFill>
                  <a:schemeClr val="dk1"/>
                </a:solidFill>
                <a:latin typeface="Calibri"/>
                <a:ea typeface="Calibri"/>
                <a:cs typeface="Calibri"/>
                <a:sym typeface="Calibri"/>
              </a:rPr>
              <a:t>If you think the bill is important, please take a shot at some bullets. Blank Gold Standard blurbs on</a:t>
            </a:r>
            <a:br>
              <a:rPr b="1" lang="en-US" sz="2000">
                <a:solidFill>
                  <a:schemeClr val="dk1"/>
                </a:solidFill>
                <a:latin typeface="Calibri"/>
                <a:ea typeface="Calibri"/>
                <a:cs typeface="Calibri"/>
                <a:sym typeface="Calibri"/>
              </a:rPr>
            </a:br>
            <a:r>
              <a:rPr b="1" lang="en-US" sz="2000">
                <a:solidFill>
                  <a:schemeClr val="dk1"/>
                </a:solidFill>
                <a:latin typeface="Calibri"/>
                <a:ea typeface="Calibri"/>
                <a:cs typeface="Calibri"/>
                <a:sym typeface="Calibri"/>
              </a:rPr>
              <a:t>medium/high impact bills are somewhat counter-productive.</a:t>
            </a:r>
            <a:endParaRPr/>
          </a:p>
        </p:txBody>
      </p:sp>
    </p:spTree>
  </p:cSld>
  <p:clrMapOvr>
    <a:masterClrMapping/>
  </p:clrMapOvr>
  <mc:AlternateContent>
    <mc:Choice Requires="p14">
      <p:transition spd="slow" p14:dur="3900">
        <p14:glitter dir="l" pattern="hexagon"/>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3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Reviewing a Bill – Talking Points</a:t>
            </a:r>
            <a:endParaRPr/>
          </a:p>
        </p:txBody>
      </p:sp>
      <p:sp>
        <p:nvSpPr>
          <p:cNvPr id="386" name="Google Shape;386;p31"/>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87" name="Google Shape;387;p31"/>
          <p:cNvPicPr preferRelativeResize="0"/>
          <p:nvPr/>
        </p:nvPicPr>
        <p:blipFill rotWithShape="1">
          <a:blip r:embed="rId3">
            <a:alphaModFix/>
          </a:blip>
          <a:srcRect b="19011" l="1091" r="5983" t="62221"/>
          <a:stretch/>
        </p:blipFill>
        <p:spPr>
          <a:xfrm>
            <a:off x="2743200" y="1417638"/>
            <a:ext cx="6172200" cy="1828800"/>
          </a:xfrm>
          <a:prstGeom prst="rect">
            <a:avLst/>
          </a:prstGeom>
          <a:noFill/>
          <a:ln>
            <a:noFill/>
          </a:ln>
        </p:spPr>
      </p:pic>
      <p:sp>
        <p:nvSpPr>
          <p:cNvPr id="388" name="Google Shape;388;p31"/>
          <p:cNvSpPr txBox="1"/>
          <p:nvPr/>
        </p:nvSpPr>
        <p:spPr>
          <a:xfrm>
            <a:off x="609600" y="3733800"/>
            <a:ext cx="11065914" cy="286232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Pro-Liberty Talking points – What are some other things people on ‘our side’ should raise when discussing the bill</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Anti-Liberty Talking points – What will the anti-liberty crowd say about the bill</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These are not critical. </a:t>
            </a:r>
            <a:r>
              <a:rPr lang="en-US" sz="1800" u="sng">
                <a:solidFill>
                  <a:schemeClr val="dk1"/>
                </a:solidFill>
                <a:latin typeface="Calibri"/>
                <a:ea typeface="Calibri"/>
                <a:cs typeface="Calibri"/>
                <a:sym typeface="Calibri"/>
              </a:rPr>
              <a:t>Feel free to leave them blank </a:t>
            </a:r>
            <a:r>
              <a:rPr lang="en-US" sz="1800">
                <a:solidFill>
                  <a:schemeClr val="dk1"/>
                </a:solidFill>
                <a:latin typeface="Calibri"/>
                <a:ea typeface="Calibri"/>
                <a:cs typeface="Calibri"/>
                <a:sym typeface="Calibri"/>
              </a:rPr>
              <a:t>but if you have thoughts or arguments that don’t seem like</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Gold Standard worthy points that you want to share, put them here.</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Pro-liberty talking points would be a great place to fill in thoughts you might share if you were going to</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testify at a committee hearing on the bill.</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3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Reviewing a Bill – Wrapping it up</a:t>
            </a:r>
            <a:endParaRPr/>
          </a:p>
        </p:txBody>
      </p:sp>
      <p:sp>
        <p:nvSpPr>
          <p:cNvPr id="394" name="Google Shape;394;p32"/>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95" name="Google Shape;395;p32"/>
          <p:cNvSpPr txBox="1"/>
          <p:nvPr/>
        </p:nvSpPr>
        <p:spPr>
          <a:xfrm>
            <a:off x="609600" y="3733800"/>
            <a:ext cx="10728322" cy="203132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Add any additional notes, potentially additional research or information sources to back-up  your claims</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or explain your thinking.</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Links to external sources are good. Notes about other times (years, bill number) similar legislation was tried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can be good.</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When Done, hit </a:t>
            </a:r>
            <a:r>
              <a:rPr b="1" lang="en-US" sz="1800">
                <a:solidFill>
                  <a:schemeClr val="dk1"/>
                </a:solidFill>
                <a:latin typeface="Calibri"/>
                <a:ea typeface="Calibri"/>
                <a:cs typeface="Calibri"/>
                <a:sym typeface="Calibri"/>
              </a:rPr>
              <a:t>“Submit for Approval</a:t>
            </a:r>
            <a:r>
              <a:rPr lang="en-US" sz="1800">
                <a:solidFill>
                  <a:schemeClr val="dk1"/>
                </a:solidFill>
                <a:latin typeface="Calibri"/>
                <a:ea typeface="Calibri"/>
                <a:cs typeface="Calibri"/>
                <a:sym typeface="Calibri"/>
              </a:rPr>
              <a:t>” to share it with the team, or “Save” if you are still working and want to</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come back to it later.</a:t>
            </a:r>
            <a:endParaRPr/>
          </a:p>
        </p:txBody>
      </p:sp>
      <p:pic>
        <p:nvPicPr>
          <p:cNvPr id="396" name="Google Shape;396;p32"/>
          <p:cNvPicPr preferRelativeResize="0"/>
          <p:nvPr/>
        </p:nvPicPr>
        <p:blipFill rotWithShape="1">
          <a:blip r:embed="rId3">
            <a:alphaModFix/>
          </a:blip>
          <a:srcRect b="2221" l="1092" r="4353" t="80000"/>
          <a:stretch/>
        </p:blipFill>
        <p:spPr>
          <a:xfrm>
            <a:off x="1985135" y="1415990"/>
            <a:ext cx="8314844" cy="22937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3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And Then What?</a:t>
            </a:r>
            <a:endParaRPr/>
          </a:p>
        </p:txBody>
      </p:sp>
      <p:sp>
        <p:nvSpPr>
          <p:cNvPr id="402" name="Google Shape;402;p33"/>
          <p:cNvSpPr txBox="1"/>
          <p:nvPr>
            <p:ph idx="1" type="body"/>
          </p:nvPr>
        </p:nvSpPr>
        <p:spPr>
          <a:xfrm>
            <a:off x="609600" y="1600205"/>
            <a:ext cx="10972800" cy="4525963"/>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3200"/>
              <a:buChar char="•"/>
            </a:pPr>
            <a:r>
              <a:rPr lang="en-US"/>
              <a:t>After you submit a review, it will need to be approved by a </a:t>
            </a:r>
            <a:r>
              <a:rPr i="1" lang="en-US"/>
              <a:t>Master Reviewer </a:t>
            </a:r>
            <a:r>
              <a:rPr lang="en-US"/>
              <a:t>before going live.</a:t>
            </a:r>
            <a:endParaRPr/>
          </a:p>
          <a:p>
            <a:pPr indent="-342900" lvl="0" marL="342900" rtl="0" algn="l">
              <a:spcBef>
                <a:spcPts val="640"/>
              </a:spcBef>
              <a:spcAft>
                <a:spcPts val="0"/>
              </a:spcAft>
              <a:buClr>
                <a:schemeClr val="dk1"/>
              </a:buClr>
              <a:buSzPts val="3200"/>
              <a:buChar char="•"/>
            </a:pPr>
            <a:r>
              <a:rPr lang="en-US"/>
              <a:t>If you are a master reviewer you can (and should) publish your own review</a:t>
            </a:r>
            <a:endParaRPr/>
          </a:p>
          <a:p>
            <a:pPr indent="-342900" lvl="0" marL="342900" rtl="0" algn="l">
              <a:spcBef>
                <a:spcPts val="640"/>
              </a:spcBef>
              <a:spcAft>
                <a:spcPts val="0"/>
              </a:spcAft>
              <a:buClr>
                <a:schemeClr val="dk1"/>
              </a:buClr>
              <a:buSzPts val="3200"/>
              <a:buChar char="•"/>
            </a:pPr>
            <a:r>
              <a:rPr lang="en-US"/>
              <a:t>Master Reviewer status is provided when a reviewer has completed multiple reviews across a wide variety of topics that are near “Gold Standard” ready</a:t>
            </a:r>
            <a:endParaRPr/>
          </a:p>
          <a:p>
            <a:pPr indent="-342900" lvl="0" marL="342900" rtl="0" algn="l">
              <a:spcBef>
                <a:spcPts val="640"/>
              </a:spcBef>
              <a:spcAft>
                <a:spcPts val="0"/>
              </a:spcAft>
              <a:buClr>
                <a:schemeClr val="dk1"/>
              </a:buClr>
              <a:buSzPts val="3200"/>
              <a:buChar char="•"/>
            </a:pPr>
            <a:r>
              <a:rPr lang="en-US"/>
              <a:t>We keep this list small for consistency – it does not mean we don’t value your input!</a:t>
            </a:r>
            <a:endParaRPr/>
          </a:p>
          <a:p>
            <a:pPr indent="-139700" lvl="0" marL="342900" rtl="0" algn="l">
              <a:spcBef>
                <a:spcPts val="640"/>
              </a:spcBef>
              <a:spcAft>
                <a:spcPts val="0"/>
              </a:spcAft>
              <a:buClr>
                <a:schemeClr val="dk1"/>
              </a:buClr>
              <a:buSzPts val="3200"/>
              <a:buNone/>
            </a:pPr>
            <a:r>
              <a:t/>
            </a:r>
            <a:endParaRPr/>
          </a:p>
        </p:txBody>
      </p:sp>
      <p:sp>
        <p:nvSpPr>
          <p:cNvPr id="403" name="Google Shape;403;p33"/>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3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Questions during Reviews</a:t>
            </a:r>
            <a:endParaRPr/>
          </a:p>
        </p:txBody>
      </p:sp>
      <p:sp>
        <p:nvSpPr>
          <p:cNvPr id="410" name="Google Shape;410;p34"/>
          <p:cNvSpPr txBox="1"/>
          <p:nvPr>
            <p:ph idx="1" type="body"/>
          </p:nvPr>
        </p:nvSpPr>
        <p:spPr>
          <a:xfrm>
            <a:off x="609600" y="1600205"/>
            <a:ext cx="10972800" cy="4525963"/>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3200"/>
              <a:buChar char="•"/>
            </a:pPr>
            <a:r>
              <a:rPr lang="en-US"/>
              <a:t>What to do if you have questions while reviewing the bill:</a:t>
            </a:r>
            <a:endParaRPr/>
          </a:p>
          <a:p>
            <a:pPr indent="-285750" lvl="1" marL="742950" rtl="0" algn="l">
              <a:spcBef>
                <a:spcPts val="560"/>
              </a:spcBef>
              <a:spcAft>
                <a:spcPts val="0"/>
              </a:spcAft>
              <a:buClr>
                <a:schemeClr val="dk1"/>
              </a:buClr>
              <a:buSzPts val="2800"/>
              <a:buChar char="–"/>
            </a:pPr>
            <a:r>
              <a:rPr lang="en-US"/>
              <a:t>Post a question in the NHLA Facebook members group </a:t>
            </a:r>
            <a:endParaRPr/>
          </a:p>
          <a:p>
            <a:pPr indent="-228600" lvl="2" marL="1143000" rtl="0" algn="l">
              <a:spcBef>
                <a:spcPts val="320"/>
              </a:spcBef>
              <a:spcAft>
                <a:spcPts val="0"/>
              </a:spcAft>
              <a:buClr>
                <a:schemeClr val="dk1"/>
              </a:buClr>
              <a:buSzPts val="1600"/>
              <a:buChar char="•"/>
            </a:pPr>
            <a:r>
              <a:rPr lang="en-US" sz="1600" u="sng">
                <a:solidFill>
                  <a:schemeClr val="hlink"/>
                </a:solidFill>
                <a:hlinkClick r:id="rId3"/>
              </a:rPr>
              <a:t>facebook.nhliberty.org</a:t>
            </a:r>
            <a:endParaRPr sz="1600"/>
          </a:p>
          <a:p>
            <a:pPr indent="-285750" lvl="1" marL="742950" rtl="0" algn="l">
              <a:spcBef>
                <a:spcPts val="560"/>
              </a:spcBef>
              <a:spcAft>
                <a:spcPts val="0"/>
              </a:spcAft>
              <a:buClr>
                <a:schemeClr val="dk1"/>
              </a:buClr>
              <a:buSzPts val="2800"/>
              <a:buChar char="–"/>
            </a:pPr>
            <a:r>
              <a:rPr lang="en-US"/>
              <a:t>Post a question to the NHLA forums</a:t>
            </a:r>
            <a:endParaRPr/>
          </a:p>
          <a:p>
            <a:pPr indent="-228600" lvl="2" marL="1143000" rtl="0" algn="l">
              <a:spcBef>
                <a:spcPts val="320"/>
              </a:spcBef>
              <a:spcAft>
                <a:spcPts val="0"/>
              </a:spcAft>
              <a:buClr>
                <a:schemeClr val="dk1"/>
              </a:buClr>
              <a:buSzPts val="1600"/>
              <a:buChar char="•"/>
            </a:pPr>
            <a:r>
              <a:rPr lang="en-US" sz="1600" u="sng">
                <a:solidFill>
                  <a:schemeClr val="hlink"/>
                </a:solidFill>
                <a:hlinkClick r:id="rId4"/>
              </a:rPr>
              <a:t>Discourse.nhliberty.org</a:t>
            </a:r>
            <a:endParaRPr sz="1600"/>
          </a:p>
          <a:p>
            <a:pPr indent="-285750" lvl="1" marL="742950" rtl="0" algn="l">
              <a:spcBef>
                <a:spcPts val="560"/>
              </a:spcBef>
              <a:spcAft>
                <a:spcPts val="0"/>
              </a:spcAft>
              <a:buClr>
                <a:schemeClr val="dk1"/>
              </a:buClr>
              <a:buSzPts val="2800"/>
              <a:buChar char="–"/>
            </a:pPr>
            <a:r>
              <a:rPr lang="en-US"/>
              <a:t>Contact the sponsor directly – however </a:t>
            </a:r>
            <a:r>
              <a:rPr lang="en-US" u="sng"/>
              <a:t>only board members are authorized to ‘speak for’ the NHLA. </a:t>
            </a:r>
            <a:endParaRPr/>
          </a:p>
          <a:p>
            <a:pPr indent="-228600" lvl="2" marL="1143000" rtl="0" algn="l">
              <a:spcBef>
                <a:spcPts val="320"/>
              </a:spcBef>
              <a:spcAft>
                <a:spcPts val="0"/>
              </a:spcAft>
              <a:buClr>
                <a:schemeClr val="dk1"/>
              </a:buClr>
              <a:buSzPts val="1600"/>
              <a:buChar char="•"/>
            </a:pPr>
            <a:r>
              <a:rPr lang="en-US" sz="1600" u="sng">
                <a:solidFill>
                  <a:schemeClr val="hlink"/>
                </a:solidFill>
                <a:hlinkClick r:id="rId5"/>
              </a:rPr>
              <a:t>gencourt.state.nh.us/house/members/memberlookup.aspx</a:t>
            </a:r>
            <a:endParaRPr sz="1600"/>
          </a:p>
          <a:p>
            <a:pPr indent="-285750" lvl="1" marL="742950" rtl="0" algn="l">
              <a:spcBef>
                <a:spcPts val="560"/>
              </a:spcBef>
              <a:spcAft>
                <a:spcPts val="0"/>
              </a:spcAft>
              <a:buClr>
                <a:schemeClr val="dk1"/>
              </a:buClr>
              <a:buSzPts val="2800"/>
              <a:buChar char="–"/>
            </a:pPr>
            <a:r>
              <a:rPr lang="en-US"/>
              <a:t>Email the committee</a:t>
            </a:r>
            <a:endParaRPr/>
          </a:p>
          <a:p>
            <a:pPr indent="-228600" lvl="2" marL="1143000" rtl="0" algn="l">
              <a:spcBef>
                <a:spcPts val="320"/>
              </a:spcBef>
              <a:spcAft>
                <a:spcPts val="0"/>
              </a:spcAft>
              <a:buClr>
                <a:schemeClr val="dk1"/>
              </a:buClr>
              <a:buSzPts val="1600"/>
              <a:buChar char="•"/>
            </a:pPr>
            <a:r>
              <a:rPr lang="en-US" sz="1600" u="sng">
                <a:solidFill>
                  <a:schemeClr val="hlink"/>
                </a:solidFill>
                <a:hlinkClick r:id="rId6"/>
              </a:rPr>
              <a:t>gencourt.state.nh.us/house/committees/standingcommittees.aspx</a:t>
            </a:r>
            <a:endParaRPr sz="1600"/>
          </a:p>
          <a:p>
            <a:pPr indent="-285750" lvl="1" marL="742950" rtl="0" algn="l">
              <a:spcBef>
                <a:spcPts val="560"/>
              </a:spcBef>
              <a:spcAft>
                <a:spcPts val="0"/>
              </a:spcAft>
              <a:buClr>
                <a:schemeClr val="dk1"/>
              </a:buClr>
              <a:buSzPts val="2800"/>
              <a:buChar char="–"/>
            </a:pPr>
            <a:r>
              <a:rPr lang="en-US"/>
              <a:t>Skip it and move on to another bill</a:t>
            </a:r>
            <a:endParaRPr/>
          </a:p>
          <a:p>
            <a:pPr indent="-139700" lvl="0" marL="342900" rtl="0" algn="l">
              <a:spcBef>
                <a:spcPts val="640"/>
              </a:spcBef>
              <a:spcAft>
                <a:spcPts val="0"/>
              </a:spcAft>
              <a:buClr>
                <a:schemeClr val="dk1"/>
              </a:buClr>
              <a:buSzPts val="3200"/>
              <a:buNone/>
            </a:pPr>
            <a:r>
              <a:t/>
            </a:r>
            <a:endParaRPr/>
          </a:p>
        </p:txBody>
      </p:sp>
      <p:sp>
        <p:nvSpPr>
          <p:cNvPr id="411" name="Google Shape;411;p34"/>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35"/>
          <p:cNvSpPr txBox="1"/>
          <p:nvPr>
            <p:ph type="title"/>
          </p:nvPr>
        </p:nvSpPr>
        <p:spPr>
          <a:xfrm>
            <a:off x="609600" y="2857500"/>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Exercises – Part 2</a:t>
            </a:r>
            <a:endParaRPr/>
          </a:p>
        </p:txBody>
      </p:sp>
      <p:sp>
        <p:nvSpPr>
          <p:cNvPr id="417" name="Google Shape;417;p35"/>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3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Sample Bills – 2016 HB1169</a:t>
            </a:r>
            <a:endParaRPr/>
          </a:p>
        </p:txBody>
      </p:sp>
      <p:sp>
        <p:nvSpPr>
          <p:cNvPr id="424" name="Google Shape;424;p36"/>
          <p:cNvSpPr txBox="1"/>
          <p:nvPr>
            <p:ph idx="1" type="body"/>
          </p:nvPr>
        </p:nvSpPr>
        <p:spPr>
          <a:xfrm>
            <a:off x="609600" y="1600205"/>
            <a:ext cx="10972800" cy="4525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800"/>
              <a:buNone/>
            </a:pPr>
            <a:r>
              <a:rPr lang="en-US" sz="1800"/>
              <a:t> </a:t>
            </a:r>
            <a:endParaRPr/>
          </a:p>
          <a:p>
            <a:pPr indent="0" lvl="0" marL="0" rtl="0" algn="l">
              <a:spcBef>
                <a:spcPts val="360"/>
              </a:spcBef>
              <a:spcAft>
                <a:spcPts val="0"/>
              </a:spcAft>
              <a:buClr>
                <a:schemeClr val="dk1"/>
              </a:buClr>
              <a:buSzPts val="1800"/>
              <a:buNone/>
            </a:pPr>
            <a:r>
              <a:rPr lang="en-US" sz="1800"/>
              <a:t>AN ACT prohibiting bank fees for on-line accounts.</a:t>
            </a:r>
            <a:endParaRPr/>
          </a:p>
          <a:p>
            <a:pPr indent="0" lvl="0" marL="0" rtl="0" algn="l">
              <a:spcBef>
                <a:spcPts val="360"/>
              </a:spcBef>
              <a:spcAft>
                <a:spcPts val="0"/>
              </a:spcAft>
              <a:buClr>
                <a:schemeClr val="dk1"/>
              </a:buClr>
              <a:buSzPts val="1800"/>
              <a:buNone/>
            </a:pPr>
            <a:r>
              <a:rPr lang="en-US" sz="1800"/>
              <a:t> </a:t>
            </a:r>
            <a:endParaRPr/>
          </a:p>
          <a:p>
            <a:pPr indent="0" lvl="0" marL="0" rtl="0" algn="l">
              <a:spcBef>
                <a:spcPts val="360"/>
              </a:spcBef>
              <a:spcAft>
                <a:spcPts val="0"/>
              </a:spcAft>
              <a:buClr>
                <a:schemeClr val="dk1"/>
              </a:buClr>
              <a:buSzPts val="1800"/>
              <a:buNone/>
            </a:pPr>
            <a:r>
              <a:rPr lang="en-US" sz="1800"/>
              <a:t>Be it Enacted by the Senate and House of Representatives in General Court convened:</a:t>
            </a:r>
            <a:endParaRPr/>
          </a:p>
          <a:p>
            <a:pPr indent="0" lvl="0" marL="0" rtl="0" algn="l">
              <a:spcBef>
                <a:spcPts val="360"/>
              </a:spcBef>
              <a:spcAft>
                <a:spcPts val="0"/>
              </a:spcAft>
              <a:buClr>
                <a:schemeClr val="dk1"/>
              </a:buClr>
              <a:buSzPts val="1800"/>
              <a:buNone/>
            </a:pPr>
            <a:r>
              <a:rPr lang="en-US" sz="1800"/>
              <a:t> </a:t>
            </a:r>
            <a:endParaRPr/>
          </a:p>
          <a:p>
            <a:pPr indent="0" lvl="0" marL="0" rtl="0" algn="l">
              <a:spcBef>
                <a:spcPts val="360"/>
              </a:spcBef>
              <a:spcAft>
                <a:spcPts val="0"/>
              </a:spcAft>
              <a:buClr>
                <a:schemeClr val="dk1"/>
              </a:buClr>
              <a:buSzPts val="1800"/>
              <a:buNone/>
            </a:pPr>
            <a:r>
              <a:rPr lang="en-US" sz="1800"/>
              <a:t>1  New Paragraph; Bank Fees on On-Line Accounts.  Amend </a:t>
            </a:r>
            <a:r>
              <a:rPr lang="en-US" sz="1800" u="sng">
                <a:solidFill>
                  <a:schemeClr val="hlink"/>
                </a:solidFill>
                <a:hlinkClick r:id="rId3"/>
              </a:rPr>
              <a:t>RSA 382-A:4-401</a:t>
            </a:r>
            <a:r>
              <a:rPr lang="en-US" sz="1800"/>
              <a:t> by inserting after paragraph (d) the following new paragraph:</a:t>
            </a:r>
            <a:endParaRPr/>
          </a:p>
          <a:p>
            <a:pPr indent="0" lvl="0" marL="0" rtl="0" algn="l">
              <a:spcBef>
                <a:spcPts val="360"/>
              </a:spcBef>
              <a:spcAft>
                <a:spcPts val="0"/>
              </a:spcAft>
              <a:buClr>
                <a:schemeClr val="dk1"/>
              </a:buClr>
              <a:buSzPts val="1800"/>
              <a:buNone/>
            </a:pPr>
            <a:r>
              <a:rPr lang="en-US" sz="1800"/>
              <a:t>(e)  A bank shall not charge a fee for an account accessible on-line.</a:t>
            </a:r>
            <a:endParaRPr/>
          </a:p>
          <a:p>
            <a:pPr indent="0" lvl="0" marL="0" rtl="0" algn="l">
              <a:spcBef>
                <a:spcPts val="360"/>
              </a:spcBef>
              <a:spcAft>
                <a:spcPts val="0"/>
              </a:spcAft>
              <a:buClr>
                <a:schemeClr val="dk1"/>
              </a:buClr>
              <a:buSzPts val="1800"/>
              <a:buNone/>
            </a:pPr>
            <a:r>
              <a:rPr lang="en-US" sz="1800"/>
              <a:t>2  Effective Date.  This act shall take effect 60 days after its passage.</a:t>
            </a:r>
            <a:endParaRPr/>
          </a:p>
        </p:txBody>
      </p:sp>
      <p:sp>
        <p:nvSpPr>
          <p:cNvPr id="425" name="Google Shape;425;p36"/>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3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Sample Bills – 2016 HB1169</a:t>
            </a:r>
            <a:endParaRPr/>
          </a:p>
        </p:txBody>
      </p:sp>
      <p:sp>
        <p:nvSpPr>
          <p:cNvPr id="432" name="Google Shape;432;p37"/>
          <p:cNvSpPr txBox="1"/>
          <p:nvPr/>
        </p:nvSpPr>
        <p:spPr>
          <a:xfrm>
            <a:off x="1752600" y="1398022"/>
            <a:ext cx="7332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Topic</a:t>
            </a:r>
            <a:r>
              <a:rPr lang="en-US" sz="1800">
                <a:solidFill>
                  <a:schemeClr val="dk1"/>
                </a:solidFill>
                <a:latin typeface="Calibri"/>
                <a:ea typeface="Calibri"/>
                <a:cs typeface="Calibri"/>
                <a:sym typeface="Calibri"/>
              </a:rPr>
              <a:t>:</a:t>
            </a:r>
            <a:endParaRPr/>
          </a:p>
        </p:txBody>
      </p:sp>
      <p:sp>
        <p:nvSpPr>
          <p:cNvPr id="433" name="Google Shape;433;p37"/>
          <p:cNvSpPr txBox="1"/>
          <p:nvPr/>
        </p:nvSpPr>
        <p:spPr>
          <a:xfrm>
            <a:off x="2450360" y="1398022"/>
            <a:ext cx="9300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Banking</a:t>
            </a:r>
            <a:endParaRPr/>
          </a:p>
        </p:txBody>
      </p:sp>
      <p:sp>
        <p:nvSpPr>
          <p:cNvPr id="434" name="Google Shape;434;p37"/>
          <p:cNvSpPr txBox="1"/>
          <p:nvPr/>
        </p:nvSpPr>
        <p:spPr>
          <a:xfrm>
            <a:off x="5012519" y="1398022"/>
            <a:ext cx="17347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Liberty Friendly</a:t>
            </a:r>
            <a:r>
              <a:rPr lang="en-US" sz="1800">
                <a:solidFill>
                  <a:schemeClr val="dk1"/>
                </a:solidFill>
                <a:latin typeface="Calibri"/>
                <a:ea typeface="Calibri"/>
                <a:cs typeface="Calibri"/>
                <a:sym typeface="Calibri"/>
              </a:rPr>
              <a:t>:</a:t>
            </a:r>
            <a:endParaRPr/>
          </a:p>
        </p:txBody>
      </p:sp>
      <p:sp>
        <p:nvSpPr>
          <p:cNvPr id="435" name="Google Shape;435;p37"/>
          <p:cNvSpPr txBox="1"/>
          <p:nvPr/>
        </p:nvSpPr>
        <p:spPr>
          <a:xfrm>
            <a:off x="8025240" y="1382178"/>
            <a:ext cx="9092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Impact</a:t>
            </a:r>
            <a:r>
              <a:rPr lang="en-US" sz="1800">
                <a:solidFill>
                  <a:schemeClr val="dk1"/>
                </a:solidFill>
                <a:latin typeface="Calibri"/>
                <a:ea typeface="Calibri"/>
                <a:cs typeface="Calibri"/>
                <a:sym typeface="Calibri"/>
              </a:rPr>
              <a:t>:</a:t>
            </a:r>
            <a:endParaRPr/>
          </a:p>
        </p:txBody>
      </p:sp>
      <p:sp>
        <p:nvSpPr>
          <p:cNvPr id="436" name="Google Shape;436;p37"/>
          <p:cNvSpPr txBox="1"/>
          <p:nvPr/>
        </p:nvSpPr>
        <p:spPr>
          <a:xfrm>
            <a:off x="6575344" y="1395382"/>
            <a:ext cx="12870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Anti-Liberty</a:t>
            </a:r>
            <a:endParaRPr/>
          </a:p>
        </p:txBody>
      </p:sp>
      <p:sp>
        <p:nvSpPr>
          <p:cNvPr id="437" name="Google Shape;437;p37"/>
          <p:cNvSpPr txBox="1"/>
          <p:nvPr/>
        </p:nvSpPr>
        <p:spPr>
          <a:xfrm>
            <a:off x="8883911" y="1382178"/>
            <a:ext cx="93929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Average</a:t>
            </a:r>
            <a:endParaRPr/>
          </a:p>
        </p:txBody>
      </p:sp>
      <p:sp>
        <p:nvSpPr>
          <p:cNvPr id="438" name="Google Shape;438;p37"/>
          <p:cNvSpPr txBox="1"/>
          <p:nvPr/>
        </p:nvSpPr>
        <p:spPr>
          <a:xfrm>
            <a:off x="1752605" y="1905000"/>
            <a:ext cx="12870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Civil Rights</a:t>
            </a:r>
            <a:r>
              <a:rPr lang="en-US" sz="1800">
                <a:solidFill>
                  <a:schemeClr val="dk1"/>
                </a:solidFill>
                <a:latin typeface="Calibri"/>
                <a:ea typeface="Calibri"/>
                <a:cs typeface="Calibri"/>
                <a:sym typeface="Calibri"/>
              </a:rPr>
              <a:t>:</a:t>
            </a:r>
            <a:endParaRPr/>
          </a:p>
        </p:txBody>
      </p:sp>
      <p:sp>
        <p:nvSpPr>
          <p:cNvPr id="439" name="Google Shape;439;p37"/>
          <p:cNvSpPr txBox="1"/>
          <p:nvPr/>
        </p:nvSpPr>
        <p:spPr>
          <a:xfrm>
            <a:off x="2988993" y="1905000"/>
            <a:ext cx="60144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N/A </a:t>
            </a:r>
            <a:endParaRPr/>
          </a:p>
        </p:txBody>
      </p:sp>
      <p:sp>
        <p:nvSpPr>
          <p:cNvPr id="440" name="Google Shape;440;p37"/>
          <p:cNvSpPr txBox="1"/>
          <p:nvPr/>
        </p:nvSpPr>
        <p:spPr>
          <a:xfrm>
            <a:off x="5018899" y="1885384"/>
            <a:ext cx="24541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Personal Responsibility</a:t>
            </a:r>
            <a:r>
              <a:rPr lang="en-US" sz="1800">
                <a:solidFill>
                  <a:schemeClr val="dk1"/>
                </a:solidFill>
                <a:latin typeface="Calibri"/>
                <a:ea typeface="Calibri"/>
                <a:cs typeface="Calibri"/>
                <a:sym typeface="Calibri"/>
              </a:rPr>
              <a:t>:</a:t>
            </a:r>
            <a:endParaRPr/>
          </a:p>
        </p:txBody>
      </p:sp>
      <p:sp>
        <p:nvSpPr>
          <p:cNvPr id="441" name="Google Shape;441;p37"/>
          <p:cNvSpPr txBox="1"/>
          <p:nvPr/>
        </p:nvSpPr>
        <p:spPr>
          <a:xfrm>
            <a:off x="7300052" y="1890306"/>
            <a:ext cx="5485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N/A</a:t>
            </a:r>
            <a:endParaRPr/>
          </a:p>
        </p:txBody>
      </p:sp>
      <p:sp>
        <p:nvSpPr>
          <p:cNvPr id="442" name="Google Shape;442;p37"/>
          <p:cNvSpPr txBox="1"/>
          <p:nvPr/>
        </p:nvSpPr>
        <p:spPr>
          <a:xfrm>
            <a:off x="1761889" y="2356356"/>
            <a:ext cx="18862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Right to Property</a:t>
            </a:r>
            <a:r>
              <a:rPr lang="en-US" sz="1800">
                <a:solidFill>
                  <a:schemeClr val="dk1"/>
                </a:solidFill>
                <a:latin typeface="Calibri"/>
                <a:ea typeface="Calibri"/>
                <a:cs typeface="Calibri"/>
                <a:sym typeface="Calibri"/>
              </a:rPr>
              <a:t>:</a:t>
            </a:r>
            <a:endParaRPr/>
          </a:p>
        </p:txBody>
      </p:sp>
      <p:sp>
        <p:nvSpPr>
          <p:cNvPr id="443" name="Google Shape;443;p37"/>
          <p:cNvSpPr txBox="1"/>
          <p:nvPr/>
        </p:nvSpPr>
        <p:spPr>
          <a:xfrm>
            <a:off x="3505796" y="2356356"/>
            <a:ext cx="156401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Takes/Controls</a:t>
            </a:r>
            <a:endParaRPr/>
          </a:p>
        </p:txBody>
      </p:sp>
      <p:sp>
        <p:nvSpPr>
          <p:cNvPr id="444" name="Google Shape;444;p37"/>
          <p:cNvSpPr txBox="1"/>
          <p:nvPr/>
        </p:nvSpPr>
        <p:spPr>
          <a:xfrm>
            <a:off x="1761894" y="2807712"/>
            <a:ext cx="8659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Clarity</a:t>
            </a:r>
            <a:r>
              <a:rPr lang="en-US" sz="1800">
                <a:solidFill>
                  <a:schemeClr val="dk1"/>
                </a:solidFill>
                <a:latin typeface="Calibri"/>
                <a:ea typeface="Calibri"/>
                <a:cs typeface="Calibri"/>
                <a:sym typeface="Calibri"/>
              </a:rPr>
              <a:t>:</a:t>
            </a:r>
            <a:endParaRPr/>
          </a:p>
        </p:txBody>
      </p:sp>
      <p:sp>
        <p:nvSpPr>
          <p:cNvPr id="445" name="Google Shape;445;p37"/>
          <p:cNvSpPr txBox="1"/>
          <p:nvPr/>
        </p:nvSpPr>
        <p:spPr>
          <a:xfrm>
            <a:off x="2490346" y="2807712"/>
            <a:ext cx="246638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N/A or Honest and Clear</a:t>
            </a:r>
            <a:endParaRPr/>
          </a:p>
        </p:txBody>
      </p:sp>
      <p:sp>
        <p:nvSpPr>
          <p:cNvPr id="446" name="Google Shape;446;p37"/>
          <p:cNvSpPr txBox="1"/>
          <p:nvPr/>
        </p:nvSpPr>
        <p:spPr>
          <a:xfrm>
            <a:off x="5007238" y="2824998"/>
            <a:ext cx="16186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Accountability</a:t>
            </a:r>
            <a:r>
              <a:rPr lang="en-US" sz="1800">
                <a:solidFill>
                  <a:schemeClr val="dk1"/>
                </a:solidFill>
                <a:latin typeface="Calibri"/>
                <a:ea typeface="Calibri"/>
                <a:cs typeface="Calibri"/>
                <a:sym typeface="Calibri"/>
              </a:rPr>
              <a:t>:</a:t>
            </a:r>
            <a:endParaRPr/>
          </a:p>
        </p:txBody>
      </p:sp>
      <p:sp>
        <p:nvSpPr>
          <p:cNvPr id="447" name="Google Shape;447;p37"/>
          <p:cNvSpPr txBox="1"/>
          <p:nvPr/>
        </p:nvSpPr>
        <p:spPr>
          <a:xfrm>
            <a:off x="6491449" y="2815191"/>
            <a:ext cx="5485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N/A</a:t>
            </a:r>
            <a:endParaRPr/>
          </a:p>
        </p:txBody>
      </p:sp>
      <p:sp>
        <p:nvSpPr>
          <p:cNvPr id="448" name="Google Shape;448;p37"/>
          <p:cNvSpPr txBox="1"/>
          <p:nvPr/>
        </p:nvSpPr>
        <p:spPr>
          <a:xfrm>
            <a:off x="1761889" y="3516868"/>
            <a:ext cx="18428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Constitutionality</a:t>
            </a:r>
            <a:r>
              <a:rPr lang="en-US" sz="1800">
                <a:solidFill>
                  <a:schemeClr val="dk1"/>
                </a:solidFill>
                <a:latin typeface="Calibri"/>
                <a:ea typeface="Calibri"/>
                <a:cs typeface="Calibri"/>
                <a:sym typeface="Calibri"/>
              </a:rPr>
              <a:t>:</a:t>
            </a:r>
            <a:endParaRPr/>
          </a:p>
        </p:txBody>
      </p:sp>
      <p:sp>
        <p:nvSpPr>
          <p:cNvPr id="449" name="Google Shape;449;p37"/>
          <p:cNvSpPr txBox="1"/>
          <p:nvPr/>
        </p:nvSpPr>
        <p:spPr>
          <a:xfrm>
            <a:off x="3516395" y="3512566"/>
            <a:ext cx="5485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N/A</a:t>
            </a:r>
            <a:endParaRPr/>
          </a:p>
        </p:txBody>
      </p:sp>
      <p:sp>
        <p:nvSpPr>
          <p:cNvPr id="450" name="Google Shape;450;p37"/>
          <p:cNvSpPr txBox="1"/>
          <p:nvPr/>
        </p:nvSpPr>
        <p:spPr>
          <a:xfrm>
            <a:off x="1767175" y="3982576"/>
            <a:ext cx="15601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Enforceability</a:t>
            </a:r>
            <a:r>
              <a:rPr lang="en-US" sz="1800">
                <a:solidFill>
                  <a:schemeClr val="dk1"/>
                </a:solidFill>
                <a:latin typeface="Calibri"/>
                <a:ea typeface="Calibri"/>
                <a:cs typeface="Calibri"/>
                <a:sym typeface="Calibri"/>
              </a:rPr>
              <a:t>:</a:t>
            </a:r>
            <a:endParaRPr/>
          </a:p>
        </p:txBody>
      </p:sp>
      <p:sp>
        <p:nvSpPr>
          <p:cNvPr id="451" name="Google Shape;451;p37"/>
          <p:cNvSpPr txBox="1"/>
          <p:nvPr/>
        </p:nvSpPr>
        <p:spPr>
          <a:xfrm>
            <a:off x="3521681" y="3978274"/>
            <a:ext cx="266297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Unenforceable or Arduous</a:t>
            </a:r>
            <a:endParaRPr/>
          </a:p>
        </p:txBody>
      </p:sp>
      <p:sp>
        <p:nvSpPr>
          <p:cNvPr id="452" name="Google Shape;452;p37"/>
          <p:cNvSpPr/>
          <p:nvPr/>
        </p:nvSpPr>
        <p:spPr>
          <a:xfrm>
            <a:off x="1790242" y="4495800"/>
            <a:ext cx="264174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Regulations/Bureaucracy:</a:t>
            </a:r>
            <a:endParaRPr/>
          </a:p>
        </p:txBody>
      </p:sp>
      <p:sp>
        <p:nvSpPr>
          <p:cNvPr id="453" name="Google Shape;453;p37"/>
          <p:cNvSpPr txBox="1"/>
          <p:nvPr/>
        </p:nvSpPr>
        <p:spPr>
          <a:xfrm>
            <a:off x="4374860" y="4510565"/>
            <a:ext cx="358053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Increases Bureaucracy or Regulation</a:t>
            </a:r>
            <a:endParaRPr/>
          </a:p>
        </p:txBody>
      </p:sp>
      <p:sp>
        <p:nvSpPr>
          <p:cNvPr id="454" name="Google Shape;454;p37"/>
          <p:cNvSpPr/>
          <p:nvPr/>
        </p:nvSpPr>
        <p:spPr>
          <a:xfrm>
            <a:off x="1790236" y="4984321"/>
            <a:ext cx="148175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Fiscal Impact:</a:t>
            </a:r>
            <a:endParaRPr/>
          </a:p>
        </p:txBody>
      </p:sp>
      <p:sp>
        <p:nvSpPr>
          <p:cNvPr id="455" name="Google Shape;455;p37"/>
          <p:cNvSpPr txBox="1"/>
          <p:nvPr/>
        </p:nvSpPr>
        <p:spPr>
          <a:xfrm>
            <a:off x="3222585" y="5000950"/>
            <a:ext cx="69281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None</a:t>
            </a:r>
            <a:endParaRPr/>
          </a:p>
        </p:txBody>
      </p:sp>
      <p:sp>
        <p:nvSpPr>
          <p:cNvPr id="456" name="Google Shape;456;p37"/>
          <p:cNvSpPr/>
          <p:nvPr/>
        </p:nvSpPr>
        <p:spPr>
          <a:xfrm>
            <a:off x="1790236" y="5497545"/>
            <a:ext cx="105387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Taxation:</a:t>
            </a:r>
            <a:endParaRPr/>
          </a:p>
        </p:txBody>
      </p:sp>
      <p:sp>
        <p:nvSpPr>
          <p:cNvPr id="457" name="Google Shape;457;p37"/>
          <p:cNvSpPr txBox="1"/>
          <p:nvPr/>
        </p:nvSpPr>
        <p:spPr>
          <a:xfrm>
            <a:off x="2804714" y="5489471"/>
            <a:ext cx="5485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N/A</a:t>
            </a:r>
            <a:endParaRPr/>
          </a:p>
        </p:txBody>
      </p:sp>
      <p:sp>
        <p:nvSpPr>
          <p:cNvPr id="458" name="Google Shape;458;p37"/>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3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Sample Bills – 2016 HB1169</a:t>
            </a:r>
            <a:endParaRPr/>
          </a:p>
        </p:txBody>
      </p:sp>
      <p:sp>
        <p:nvSpPr>
          <p:cNvPr id="465" name="Google Shape;465;p38"/>
          <p:cNvSpPr txBox="1"/>
          <p:nvPr>
            <p:ph idx="1" type="body"/>
          </p:nvPr>
        </p:nvSpPr>
        <p:spPr>
          <a:xfrm>
            <a:off x="609600" y="1600205"/>
            <a:ext cx="109728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600"/>
              <a:buNone/>
            </a:pPr>
            <a:r>
              <a:rPr lang="en-US" sz="1600"/>
              <a:t>Anti-Liberty Talking Points: (Remember – this is ‘switching hats’ and talking from the perspective of our opponents)</a:t>
            </a:r>
            <a:endParaRPr/>
          </a:p>
          <a:p>
            <a:pPr indent="-342900" lvl="0" marL="342900" rtl="0" algn="l">
              <a:spcBef>
                <a:spcPts val="320"/>
              </a:spcBef>
              <a:spcAft>
                <a:spcPts val="0"/>
              </a:spcAft>
              <a:buClr>
                <a:schemeClr val="dk1"/>
              </a:buClr>
              <a:buSzPts val="1600"/>
              <a:buChar char="•"/>
            </a:pPr>
            <a:r>
              <a:rPr lang="en-US" sz="1600"/>
              <a:t>Since banks require fewer tellers, they are gouging consumers by continuing to charge fees</a:t>
            </a:r>
            <a:endParaRPr/>
          </a:p>
          <a:p>
            <a:pPr indent="-241300" lvl="0" marL="342900" rtl="0" algn="l">
              <a:spcBef>
                <a:spcPts val="320"/>
              </a:spcBef>
              <a:spcAft>
                <a:spcPts val="0"/>
              </a:spcAft>
              <a:buClr>
                <a:schemeClr val="dk1"/>
              </a:buClr>
              <a:buSzPts val="1600"/>
              <a:buNone/>
            </a:pPr>
            <a:r>
              <a:t/>
            </a:r>
            <a:endParaRPr sz="1600"/>
          </a:p>
          <a:p>
            <a:pPr indent="0" lvl="0" marL="0" rtl="0" algn="l">
              <a:spcBef>
                <a:spcPts val="320"/>
              </a:spcBef>
              <a:spcAft>
                <a:spcPts val="0"/>
              </a:spcAft>
              <a:buClr>
                <a:schemeClr val="dk1"/>
              </a:buClr>
              <a:buSzPts val="1600"/>
              <a:buNone/>
            </a:pPr>
            <a:r>
              <a:rPr lang="en-US" sz="1600"/>
              <a:t>Gold Standard Blurb:</a:t>
            </a:r>
            <a:endParaRPr/>
          </a:p>
          <a:p>
            <a:pPr indent="-342900" lvl="0" marL="342900" rtl="0" algn="l">
              <a:spcBef>
                <a:spcPts val="320"/>
              </a:spcBef>
              <a:spcAft>
                <a:spcPts val="0"/>
              </a:spcAft>
              <a:buClr>
                <a:schemeClr val="dk1"/>
              </a:buClr>
              <a:buSzPts val="1600"/>
              <a:buChar char="•"/>
            </a:pPr>
            <a:r>
              <a:rPr lang="en-US" sz="1600"/>
              <a:t>Maintaining the security of online accessible accounts requires resources which this bill would deny -  increasing the risk of data breach.</a:t>
            </a:r>
            <a:endParaRPr/>
          </a:p>
          <a:p>
            <a:pPr indent="-342900" lvl="0" marL="342900" rtl="0" algn="l">
              <a:spcBef>
                <a:spcPts val="320"/>
              </a:spcBef>
              <a:spcAft>
                <a:spcPts val="0"/>
              </a:spcAft>
              <a:buClr>
                <a:schemeClr val="dk1"/>
              </a:buClr>
              <a:buSzPts val="1600"/>
              <a:buChar char="•"/>
            </a:pPr>
            <a:r>
              <a:rPr lang="en-US" sz="1600"/>
              <a:t>Nearly all accounts are accessible online resulting in this bill being a ban on all banking fees.</a:t>
            </a:r>
            <a:endParaRPr/>
          </a:p>
          <a:p>
            <a:pPr indent="-342900" lvl="0" marL="342900" rtl="0" algn="l">
              <a:spcBef>
                <a:spcPts val="320"/>
              </a:spcBef>
              <a:spcAft>
                <a:spcPts val="0"/>
              </a:spcAft>
              <a:buClr>
                <a:schemeClr val="dk1"/>
              </a:buClr>
              <a:buSzPts val="1600"/>
              <a:buChar char="•"/>
            </a:pPr>
            <a:r>
              <a:rPr lang="en-US" sz="1600"/>
              <a:t>Many citizens utilize out of state banks for online banking and thus enforcement of this will be difficult or may reduce options provided to consumers.</a:t>
            </a:r>
            <a:endParaRPr/>
          </a:p>
        </p:txBody>
      </p:sp>
      <p:sp>
        <p:nvSpPr>
          <p:cNvPr id="466" name="Google Shape;466;p38"/>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65">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5">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5">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5">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5">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5">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5">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3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Sample Bills – 2019 HB485 - FN</a:t>
            </a:r>
            <a:endParaRPr/>
          </a:p>
        </p:txBody>
      </p:sp>
      <p:sp>
        <p:nvSpPr>
          <p:cNvPr id="472" name="Google Shape;472;p39"/>
          <p:cNvSpPr txBox="1"/>
          <p:nvPr>
            <p:ph idx="1" type="body"/>
          </p:nvPr>
        </p:nvSpPr>
        <p:spPr>
          <a:xfrm>
            <a:off x="609600" y="1600205"/>
            <a:ext cx="10972800" cy="4525963"/>
          </a:xfrm>
          <a:prstGeom prst="rect">
            <a:avLst/>
          </a:prstGeom>
          <a:noFill/>
          <a:ln>
            <a:noFill/>
          </a:ln>
        </p:spPr>
        <p:txBody>
          <a:bodyPr anchorCtr="0" anchor="t" bIns="45700" lIns="91425" spcFirstLastPara="1" rIns="91425" wrap="square" tIns="45700">
            <a:normAutofit fontScale="47500" lnSpcReduction="20000"/>
          </a:bodyPr>
          <a:lstStyle/>
          <a:p>
            <a:pPr indent="0" lvl="0" marL="0" rtl="0" algn="l">
              <a:spcBef>
                <a:spcPts val="0"/>
              </a:spcBef>
              <a:spcAft>
                <a:spcPts val="0"/>
              </a:spcAft>
              <a:buClr>
                <a:schemeClr val="dk1"/>
              </a:buClr>
              <a:buSzPct val="100000"/>
              <a:buNone/>
            </a:pPr>
            <a:r>
              <a:rPr lang="en-US"/>
              <a:t>AN ACT creating a one-day license for alcoholic beverages served at dinners hosted at farms.</a:t>
            </a:r>
            <a:endParaRPr/>
          </a:p>
          <a:p>
            <a:pPr indent="0" lvl="0" marL="0" rtl="0" algn="l">
              <a:spcBef>
                <a:spcPts val="304"/>
              </a:spcBef>
              <a:spcAft>
                <a:spcPts val="0"/>
              </a:spcAft>
              <a:buClr>
                <a:schemeClr val="dk1"/>
              </a:buClr>
              <a:buSzPct val="100000"/>
              <a:buNone/>
            </a:pPr>
            <a:r>
              <a:rPr lang="en-US"/>
              <a:t> </a:t>
            </a:r>
            <a:endParaRPr/>
          </a:p>
          <a:p>
            <a:pPr indent="0" lvl="0" marL="0" rtl="0" algn="l">
              <a:spcBef>
                <a:spcPts val="304"/>
              </a:spcBef>
              <a:spcAft>
                <a:spcPts val="0"/>
              </a:spcAft>
              <a:buClr>
                <a:schemeClr val="dk1"/>
              </a:buClr>
              <a:buSzPct val="100000"/>
              <a:buNone/>
            </a:pPr>
            <a:r>
              <a:rPr lang="en-US"/>
              <a:t>Be it Enacted by the Senate and House of Representatives in General Court convened:</a:t>
            </a:r>
            <a:endParaRPr/>
          </a:p>
          <a:p>
            <a:pPr indent="0" lvl="0" marL="0" rtl="0" algn="l">
              <a:spcBef>
                <a:spcPts val="304"/>
              </a:spcBef>
              <a:spcAft>
                <a:spcPts val="0"/>
              </a:spcAft>
              <a:buClr>
                <a:schemeClr val="dk1"/>
              </a:buClr>
              <a:buSzPct val="100000"/>
              <a:buNone/>
            </a:pPr>
            <a:r>
              <a:rPr lang="en-US"/>
              <a:t> </a:t>
            </a:r>
            <a:endParaRPr/>
          </a:p>
          <a:p>
            <a:pPr indent="0" lvl="0" marL="0" rtl="0" algn="l">
              <a:spcBef>
                <a:spcPts val="304"/>
              </a:spcBef>
              <a:spcAft>
                <a:spcPts val="0"/>
              </a:spcAft>
              <a:buClr>
                <a:schemeClr val="dk1"/>
              </a:buClr>
              <a:buSzPct val="100000"/>
              <a:buNone/>
            </a:pPr>
            <a:r>
              <a:rPr lang="en-US"/>
              <a:t>1  New Subparagraph; One Day License; Farm.  Amend </a:t>
            </a:r>
            <a:r>
              <a:rPr lang="en-US" u="sng">
                <a:solidFill>
                  <a:schemeClr val="hlink"/>
                </a:solidFill>
                <a:hlinkClick r:id="rId3"/>
              </a:rPr>
              <a:t>RSA 178:22</a:t>
            </a:r>
            <a:r>
              <a:rPr lang="en-US"/>
              <a:t>, V by inserting after subparagraph (u) the following new subparagraph:</a:t>
            </a:r>
            <a:endParaRPr/>
          </a:p>
          <a:p>
            <a:pPr indent="0" lvl="0" marL="0" rtl="0" algn="l">
              <a:spcBef>
                <a:spcPts val="304"/>
              </a:spcBef>
              <a:spcAft>
                <a:spcPts val="0"/>
              </a:spcAft>
              <a:buClr>
                <a:schemeClr val="dk1"/>
              </a:buClr>
              <a:buSzPct val="100000"/>
              <a:buNone/>
            </a:pPr>
            <a:r>
              <a:rPr lang="en-US"/>
              <a:t>(w)  One Day Licenses for Dinners at Farms Featuring New Hampshire Produced Beverages and Liquor. </a:t>
            </a:r>
            <a:endParaRPr/>
          </a:p>
          <a:p>
            <a:pPr indent="0" lvl="0" marL="0" rtl="0" algn="l">
              <a:spcBef>
                <a:spcPts val="304"/>
              </a:spcBef>
              <a:spcAft>
                <a:spcPts val="0"/>
              </a:spcAft>
              <a:buClr>
                <a:schemeClr val="dk1"/>
              </a:buClr>
              <a:buSzPct val="100000"/>
              <a:buNone/>
            </a:pPr>
            <a:r>
              <a:rPr lang="en-US"/>
              <a:t>(1)  The commission may issue a limited license to any responsible individual representing an operational farm in New Hampshire.  Such license shall authorize the licensee to sell, on premises approved by the commission, beverages and liquor on the approved premises. </a:t>
            </a:r>
            <a:endParaRPr/>
          </a:p>
          <a:p>
            <a:pPr indent="0" lvl="0" marL="0" rtl="0" algn="l">
              <a:spcBef>
                <a:spcPts val="304"/>
              </a:spcBef>
              <a:spcAft>
                <a:spcPts val="0"/>
              </a:spcAft>
              <a:buClr>
                <a:schemeClr val="dk1"/>
              </a:buClr>
              <a:buSzPct val="100000"/>
              <a:buNone/>
            </a:pPr>
            <a:r>
              <a:rPr lang="en-US"/>
              <a:t>(2)  No license shall be issued under subparagraph (w)(1) unless the farm's representative obtains: </a:t>
            </a:r>
            <a:endParaRPr/>
          </a:p>
          <a:p>
            <a:pPr indent="0" lvl="0" marL="0" rtl="0" algn="l">
              <a:spcBef>
                <a:spcPts val="304"/>
              </a:spcBef>
              <a:spcAft>
                <a:spcPts val="0"/>
              </a:spcAft>
              <a:buClr>
                <a:schemeClr val="dk1"/>
              </a:buClr>
              <a:buSzPct val="100000"/>
              <a:buNone/>
            </a:pPr>
            <a:r>
              <a:rPr lang="en-US"/>
              <a:t>(A)  Official approval of the chief of the local fire department as to the safety of the premises. </a:t>
            </a:r>
            <a:endParaRPr/>
          </a:p>
          <a:p>
            <a:pPr indent="0" lvl="0" marL="0" rtl="0" algn="l">
              <a:spcBef>
                <a:spcPts val="304"/>
              </a:spcBef>
              <a:spcAft>
                <a:spcPts val="0"/>
              </a:spcAft>
              <a:buClr>
                <a:schemeClr val="dk1"/>
              </a:buClr>
              <a:buSzPct val="100000"/>
              <a:buNone/>
            </a:pPr>
            <a:r>
              <a:rPr lang="en-US"/>
              <a:t>(B)  Official approval of the local health department concerning sanitary accommodations. </a:t>
            </a:r>
            <a:endParaRPr/>
          </a:p>
          <a:p>
            <a:pPr indent="0" lvl="0" marL="0" rtl="0" algn="l">
              <a:spcBef>
                <a:spcPts val="304"/>
              </a:spcBef>
              <a:spcAft>
                <a:spcPts val="0"/>
              </a:spcAft>
              <a:buClr>
                <a:schemeClr val="dk1"/>
              </a:buClr>
              <a:buSzPct val="100000"/>
              <a:buNone/>
            </a:pPr>
            <a:r>
              <a:rPr lang="en-US"/>
              <a:t>(C)  Official approval of the chief of police as to accessibility of the premises.  Written statements from such officials shall accompany the application for the license.  Such application shall be filed with the commission 15 days before the date on which the license is needed. </a:t>
            </a:r>
            <a:endParaRPr/>
          </a:p>
          <a:p>
            <a:pPr indent="0" lvl="0" marL="0" rtl="0" algn="l">
              <a:spcBef>
                <a:spcPts val="304"/>
              </a:spcBef>
              <a:spcAft>
                <a:spcPts val="0"/>
              </a:spcAft>
              <a:buClr>
                <a:schemeClr val="dk1"/>
              </a:buClr>
              <a:buSzPct val="100000"/>
              <a:buNone/>
            </a:pPr>
            <a:r>
              <a:rPr lang="en-US"/>
              <a:t>(3)  No person under the age of 18 shall be allowed in those areas where liquor and beverages are served, unless accompanied by a parent, legal guardian, or adult spouse.  The selectmen of the town in which such licenses are held may, at their discretion, assign police officers to the premises where liquor or beverages are being served. </a:t>
            </a:r>
            <a:endParaRPr/>
          </a:p>
          <a:p>
            <a:pPr indent="0" lvl="0" marL="0" rtl="0" algn="l">
              <a:spcBef>
                <a:spcPts val="304"/>
              </a:spcBef>
              <a:spcAft>
                <a:spcPts val="0"/>
              </a:spcAft>
              <a:buClr>
                <a:schemeClr val="dk1"/>
              </a:buClr>
              <a:buSzPct val="100000"/>
              <a:buNone/>
            </a:pPr>
            <a:r>
              <a:rPr lang="en-US"/>
              <a:t>(4)  No license shall be issued under subparagraph (w)(1) for premises holding other licenses issued by the commission.  The commission or its investigators may suspend without warning any license issued under subparagraph (w)(1) if, in their opinion, such sale of liquor and beverages is contrary to the public interest. </a:t>
            </a:r>
            <a:endParaRPr/>
          </a:p>
        </p:txBody>
      </p:sp>
      <p:sp>
        <p:nvSpPr>
          <p:cNvPr id="473" name="Google Shape;473;p39"/>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Why</a:t>
            </a:r>
            <a:endParaRPr/>
          </a:p>
        </p:txBody>
      </p:sp>
      <p:sp>
        <p:nvSpPr>
          <p:cNvPr id="123" name="Google Shape;123;p4"/>
          <p:cNvSpPr txBox="1"/>
          <p:nvPr>
            <p:ph idx="1" type="body"/>
          </p:nvPr>
        </p:nvSpPr>
        <p:spPr>
          <a:xfrm>
            <a:off x="914400" y="1616054"/>
            <a:ext cx="8229600" cy="48006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Input to the Gold Standard</a:t>
            </a:r>
            <a:endParaRPr/>
          </a:p>
          <a:p>
            <a:pPr indent="-285750" lvl="1" marL="742950" rtl="0" algn="l">
              <a:spcBef>
                <a:spcPts val="560"/>
              </a:spcBef>
              <a:spcAft>
                <a:spcPts val="0"/>
              </a:spcAft>
              <a:buClr>
                <a:schemeClr val="dk1"/>
              </a:buClr>
              <a:buSzPts val="2800"/>
              <a:buChar char="–"/>
            </a:pPr>
            <a:r>
              <a:rPr lang="en-US"/>
              <a:t>Legislators don’t always read </a:t>
            </a:r>
            <a:br>
              <a:rPr lang="en-US"/>
            </a:br>
            <a:r>
              <a:rPr lang="en-US"/>
              <a:t>the bills.</a:t>
            </a:r>
            <a:endParaRPr/>
          </a:p>
          <a:p>
            <a:pPr indent="-285750" lvl="1" marL="742950" rtl="0" algn="l">
              <a:spcBef>
                <a:spcPts val="560"/>
              </a:spcBef>
              <a:spcAft>
                <a:spcPts val="0"/>
              </a:spcAft>
              <a:buClr>
                <a:schemeClr val="dk1"/>
              </a:buClr>
              <a:buSzPts val="2800"/>
              <a:buChar char="–"/>
            </a:pPr>
            <a:r>
              <a:rPr lang="en-US"/>
              <a:t>The Gold Standard provides</a:t>
            </a:r>
            <a:br>
              <a:rPr lang="en-US"/>
            </a:br>
            <a:r>
              <a:rPr lang="en-US"/>
              <a:t>voting recommendations and</a:t>
            </a:r>
            <a:br>
              <a:rPr lang="en-US"/>
            </a:br>
            <a:r>
              <a:rPr lang="en-US"/>
              <a:t>rationale</a:t>
            </a:r>
            <a:endParaRPr/>
          </a:p>
          <a:p>
            <a:pPr indent="-285750" lvl="1" marL="742950" rtl="0" algn="l">
              <a:spcBef>
                <a:spcPts val="560"/>
              </a:spcBef>
              <a:spcAft>
                <a:spcPts val="0"/>
              </a:spcAft>
              <a:buClr>
                <a:schemeClr val="dk1"/>
              </a:buClr>
              <a:buSzPts val="2800"/>
              <a:buChar char="–"/>
            </a:pPr>
            <a:r>
              <a:rPr lang="en-US"/>
              <a:t>A quality bill review substantially</a:t>
            </a:r>
            <a:br>
              <a:rPr lang="en-US"/>
            </a:br>
            <a:r>
              <a:rPr lang="en-US"/>
              <a:t>contributes to a quality</a:t>
            </a:r>
            <a:br>
              <a:rPr lang="en-US"/>
            </a:br>
            <a:r>
              <a:rPr lang="en-US"/>
              <a:t>Gold Standard</a:t>
            </a:r>
            <a:endParaRPr/>
          </a:p>
          <a:p>
            <a:pPr indent="-107950" lvl="1" marL="742950" rtl="0" algn="l">
              <a:spcBef>
                <a:spcPts val="560"/>
              </a:spcBef>
              <a:spcAft>
                <a:spcPts val="0"/>
              </a:spcAft>
              <a:buClr>
                <a:schemeClr val="dk1"/>
              </a:buClr>
              <a:buSzPts val="2800"/>
              <a:buNone/>
            </a:pPr>
            <a:r>
              <a:t/>
            </a:r>
            <a:endParaRPr/>
          </a:p>
          <a:p>
            <a:pPr indent="-107950" lvl="1" marL="742950" rtl="0" algn="l">
              <a:spcBef>
                <a:spcPts val="560"/>
              </a:spcBef>
              <a:spcAft>
                <a:spcPts val="0"/>
              </a:spcAft>
              <a:buClr>
                <a:schemeClr val="dk1"/>
              </a:buClr>
              <a:buSzPts val="2800"/>
              <a:buNone/>
            </a:pPr>
            <a:r>
              <a:t/>
            </a:r>
            <a:endParaRPr/>
          </a:p>
          <a:p>
            <a:pPr indent="-139700" lvl="0" marL="342900" rtl="0" algn="l">
              <a:spcBef>
                <a:spcPts val="640"/>
              </a:spcBef>
              <a:spcAft>
                <a:spcPts val="0"/>
              </a:spcAft>
              <a:buClr>
                <a:schemeClr val="dk1"/>
              </a:buClr>
              <a:buSzPts val="3200"/>
              <a:buNone/>
            </a:pPr>
            <a:r>
              <a:t/>
            </a:r>
            <a:endParaRPr/>
          </a:p>
        </p:txBody>
      </p:sp>
      <p:pic>
        <p:nvPicPr>
          <p:cNvPr descr="https://scontent-iad3-1.xx.fbcdn.net/v/t1.0-9/13435470_10154266308494108_6229852335710226446_n.jpg?oh=9791cf4b32ff0b763514d2daec0e52c2&amp;oe=58BA6232" id="124" name="Google Shape;124;p4"/>
          <p:cNvPicPr preferRelativeResize="0"/>
          <p:nvPr/>
        </p:nvPicPr>
        <p:blipFill rotWithShape="1">
          <a:blip r:embed="rId3">
            <a:alphaModFix/>
          </a:blip>
          <a:srcRect b="0" l="0" r="0" t="0"/>
          <a:stretch/>
        </p:blipFill>
        <p:spPr>
          <a:xfrm>
            <a:off x="7848600" y="1616054"/>
            <a:ext cx="3200400" cy="4146267"/>
          </a:xfrm>
          <a:prstGeom prst="rect">
            <a:avLst/>
          </a:prstGeom>
          <a:noFill/>
          <a:ln>
            <a:noFill/>
          </a:ln>
          <a:effectLst>
            <a:outerShdw blurRad="76200" kx="1200000" rotWithShape="0" algn="br" sy="23000">
              <a:srgbClr val="000000">
                <a:alpha val="20000"/>
              </a:srgbClr>
            </a:outerShdw>
          </a:effectLst>
        </p:spPr>
      </p:pic>
      <p:sp>
        <p:nvSpPr>
          <p:cNvPr id="125" name="Google Shape;125;p4"/>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4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Sample Bills – 2019 HB485</a:t>
            </a:r>
            <a:endParaRPr/>
          </a:p>
        </p:txBody>
      </p:sp>
      <p:sp>
        <p:nvSpPr>
          <p:cNvPr id="480" name="Google Shape;480;p40"/>
          <p:cNvSpPr txBox="1"/>
          <p:nvPr/>
        </p:nvSpPr>
        <p:spPr>
          <a:xfrm>
            <a:off x="1752600" y="1398022"/>
            <a:ext cx="7332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Topic</a:t>
            </a:r>
            <a:r>
              <a:rPr lang="en-US" sz="1800">
                <a:solidFill>
                  <a:schemeClr val="dk1"/>
                </a:solidFill>
                <a:latin typeface="Calibri"/>
                <a:ea typeface="Calibri"/>
                <a:cs typeface="Calibri"/>
                <a:sym typeface="Calibri"/>
              </a:rPr>
              <a:t>:</a:t>
            </a:r>
            <a:endParaRPr/>
          </a:p>
        </p:txBody>
      </p:sp>
      <p:sp>
        <p:nvSpPr>
          <p:cNvPr id="481" name="Google Shape;481;p40"/>
          <p:cNvSpPr txBox="1"/>
          <p:nvPr/>
        </p:nvSpPr>
        <p:spPr>
          <a:xfrm>
            <a:off x="2450360" y="1398022"/>
            <a:ext cx="238443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Regulations &amp; licensure</a:t>
            </a:r>
            <a:endParaRPr/>
          </a:p>
        </p:txBody>
      </p:sp>
      <p:sp>
        <p:nvSpPr>
          <p:cNvPr id="482" name="Google Shape;482;p40"/>
          <p:cNvSpPr txBox="1"/>
          <p:nvPr/>
        </p:nvSpPr>
        <p:spPr>
          <a:xfrm>
            <a:off x="5012519" y="1398022"/>
            <a:ext cx="17347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Liberty Friendly</a:t>
            </a:r>
            <a:r>
              <a:rPr lang="en-US" sz="1800">
                <a:solidFill>
                  <a:schemeClr val="dk1"/>
                </a:solidFill>
                <a:latin typeface="Calibri"/>
                <a:ea typeface="Calibri"/>
                <a:cs typeface="Calibri"/>
                <a:sym typeface="Calibri"/>
              </a:rPr>
              <a:t>:</a:t>
            </a:r>
            <a:endParaRPr/>
          </a:p>
        </p:txBody>
      </p:sp>
      <p:sp>
        <p:nvSpPr>
          <p:cNvPr id="483" name="Google Shape;483;p40"/>
          <p:cNvSpPr txBox="1"/>
          <p:nvPr/>
        </p:nvSpPr>
        <p:spPr>
          <a:xfrm>
            <a:off x="8025240" y="1382178"/>
            <a:ext cx="9092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Impact</a:t>
            </a:r>
            <a:r>
              <a:rPr lang="en-US" sz="1800">
                <a:solidFill>
                  <a:schemeClr val="dk1"/>
                </a:solidFill>
                <a:latin typeface="Calibri"/>
                <a:ea typeface="Calibri"/>
                <a:cs typeface="Calibri"/>
                <a:sym typeface="Calibri"/>
              </a:rPr>
              <a:t>:</a:t>
            </a:r>
            <a:endParaRPr/>
          </a:p>
        </p:txBody>
      </p:sp>
      <p:sp>
        <p:nvSpPr>
          <p:cNvPr id="484" name="Google Shape;484;p40"/>
          <p:cNvSpPr txBox="1"/>
          <p:nvPr/>
        </p:nvSpPr>
        <p:spPr>
          <a:xfrm>
            <a:off x="6575344" y="1395382"/>
            <a:ext cx="122129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Pro-Liberty</a:t>
            </a:r>
            <a:endParaRPr/>
          </a:p>
        </p:txBody>
      </p:sp>
      <p:sp>
        <p:nvSpPr>
          <p:cNvPr id="485" name="Google Shape;485;p40"/>
          <p:cNvSpPr txBox="1"/>
          <p:nvPr/>
        </p:nvSpPr>
        <p:spPr>
          <a:xfrm>
            <a:off x="8883911" y="1382178"/>
            <a:ext cx="56848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Low</a:t>
            </a:r>
            <a:endParaRPr/>
          </a:p>
        </p:txBody>
      </p:sp>
      <p:sp>
        <p:nvSpPr>
          <p:cNvPr id="486" name="Google Shape;486;p40"/>
          <p:cNvSpPr txBox="1"/>
          <p:nvPr/>
        </p:nvSpPr>
        <p:spPr>
          <a:xfrm>
            <a:off x="1752605" y="1905000"/>
            <a:ext cx="12870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Civil Rights</a:t>
            </a:r>
            <a:r>
              <a:rPr lang="en-US" sz="1800">
                <a:solidFill>
                  <a:schemeClr val="dk1"/>
                </a:solidFill>
                <a:latin typeface="Calibri"/>
                <a:ea typeface="Calibri"/>
                <a:cs typeface="Calibri"/>
                <a:sym typeface="Calibri"/>
              </a:rPr>
              <a:t>:</a:t>
            </a:r>
            <a:endParaRPr/>
          </a:p>
        </p:txBody>
      </p:sp>
      <p:sp>
        <p:nvSpPr>
          <p:cNvPr id="487" name="Google Shape;487;p40"/>
          <p:cNvSpPr txBox="1"/>
          <p:nvPr/>
        </p:nvSpPr>
        <p:spPr>
          <a:xfrm>
            <a:off x="2988993" y="1905000"/>
            <a:ext cx="60144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N/A </a:t>
            </a:r>
            <a:endParaRPr/>
          </a:p>
        </p:txBody>
      </p:sp>
      <p:sp>
        <p:nvSpPr>
          <p:cNvPr id="488" name="Google Shape;488;p40"/>
          <p:cNvSpPr txBox="1"/>
          <p:nvPr/>
        </p:nvSpPr>
        <p:spPr>
          <a:xfrm>
            <a:off x="5018899" y="1885384"/>
            <a:ext cx="24541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Personal Responsibility</a:t>
            </a:r>
            <a:r>
              <a:rPr lang="en-US" sz="1800">
                <a:solidFill>
                  <a:schemeClr val="dk1"/>
                </a:solidFill>
                <a:latin typeface="Calibri"/>
                <a:ea typeface="Calibri"/>
                <a:cs typeface="Calibri"/>
                <a:sym typeface="Calibri"/>
              </a:rPr>
              <a:t>:</a:t>
            </a:r>
            <a:endParaRPr/>
          </a:p>
        </p:txBody>
      </p:sp>
      <p:sp>
        <p:nvSpPr>
          <p:cNvPr id="489" name="Google Shape;489;p40"/>
          <p:cNvSpPr txBox="1"/>
          <p:nvPr/>
        </p:nvSpPr>
        <p:spPr>
          <a:xfrm>
            <a:off x="7300052" y="1890306"/>
            <a:ext cx="5485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N/A</a:t>
            </a:r>
            <a:endParaRPr/>
          </a:p>
        </p:txBody>
      </p:sp>
      <p:sp>
        <p:nvSpPr>
          <p:cNvPr id="490" name="Google Shape;490;p40"/>
          <p:cNvSpPr txBox="1"/>
          <p:nvPr/>
        </p:nvSpPr>
        <p:spPr>
          <a:xfrm>
            <a:off x="1761889" y="2356356"/>
            <a:ext cx="18862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Right to Property</a:t>
            </a:r>
            <a:r>
              <a:rPr lang="en-US" sz="1800">
                <a:solidFill>
                  <a:schemeClr val="dk1"/>
                </a:solidFill>
                <a:latin typeface="Calibri"/>
                <a:ea typeface="Calibri"/>
                <a:cs typeface="Calibri"/>
                <a:sym typeface="Calibri"/>
              </a:rPr>
              <a:t>:</a:t>
            </a:r>
            <a:endParaRPr/>
          </a:p>
        </p:txBody>
      </p:sp>
      <p:sp>
        <p:nvSpPr>
          <p:cNvPr id="491" name="Google Shape;491;p40"/>
          <p:cNvSpPr txBox="1"/>
          <p:nvPr/>
        </p:nvSpPr>
        <p:spPr>
          <a:xfrm>
            <a:off x="3505796" y="2356356"/>
            <a:ext cx="5485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N/A</a:t>
            </a:r>
            <a:endParaRPr/>
          </a:p>
        </p:txBody>
      </p:sp>
      <p:sp>
        <p:nvSpPr>
          <p:cNvPr id="492" name="Google Shape;492;p40"/>
          <p:cNvSpPr txBox="1"/>
          <p:nvPr/>
        </p:nvSpPr>
        <p:spPr>
          <a:xfrm>
            <a:off x="1761894" y="2807712"/>
            <a:ext cx="8659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Clarity</a:t>
            </a:r>
            <a:r>
              <a:rPr lang="en-US" sz="1800">
                <a:solidFill>
                  <a:schemeClr val="dk1"/>
                </a:solidFill>
                <a:latin typeface="Calibri"/>
                <a:ea typeface="Calibri"/>
                <a:cs typeface="Calibri"/>
                <a:sym typeface="Calibri"/>
              </a:rPr>
              <a:t>:</a:t>
            </a:r>
            <a:endParaRPr/>
          </a:p>
        </p:txBody>
      </p:sp>
      <p:sp>
        <p:nvSpPr>
          <p:cNvPr id="493" name="Google Shape;493;p40"/>
          <p:cNvSpPr txBox="1"/>
          <p:nvPr/>
        </p:nvSpPr>
        <p:spPr>
          <a:xfrm>
            <a:off x="2490346" y="2807712"/>
            <a:ext cx="246638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N/A or Honest and Clear</a:t>
            </a:r>
            <a:endParaRPr/>
          </a:p>
        </p:txBody>
      </p:sp>
      <p:sp>
        <p:nvSpPr>
          <p:cNvPr id="494" name="Google Shape;494;p40"/>
          <p:cNvSpPr txBox="1"/>
          <p:nvPr/>
        </p:nvSpPr>
        <p:spPr>
          <a:xfrm>
            <a:off x="5007238" y="2824998"/>
            <a:ext cx="16186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Accountability</a:t>
            </a:r>
            <a:r>
              <a:rPr lang="en-US" sz="1800">
                <a:solidFill>
                  <a:schemeClr val="dk1"/>
                </a:solidFill>
                <a:latin typeface="Calibri"/>
                <a:ea typeface="Calibri"/>
                <a:cs typeface="Calibri"/>
                <a:sym typeface="Calibri"/>
              </a:rPr>
              <a:t>:</a:t>
            </a:r>
            <a:endParaRPr/>
          </a:p>
        </p:txBody>
      </p:sp>
      <p:sp>
        <p:nvSpPr>
          <p:cNvPr id="495" name="Google Shape;495;p40"/>
          <p:cNvSpPr txBox="1"/>
          <p:nvPr/>
        </p:nvSpPr>
        <p:spPr>
          <a:xfrm>
            <a:off x="6491449" y="2815191"/>
            <a:ext cx="5485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N/A</a:t>
            </a:r>
            <a:endParaRPr/>
          </a:p>
        </p:txBody>
      </p:sp>
      <p:sp>
        <p:nvSpPr>
          <p:cNvPr id="496" name="Google Shape;496;p40"/>
          <p:cNvSpPr txBox="1"/>
          <p:nvPr/>
        </p:nvSpPr>
        <p:spPr>
          <a:xfrm>
            <a:off x="1761889" y="3516868"/>
            <a:ext cx="18428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Constitutionality</a:t>
            </a:r>
            <a:r>
              <a:rPr lang="en-US" sz="1800">
                <a:solidFill>
                  <a:schemeClr val="dk1"/>
                </a:solidFill>
                <a:latin typeface="Calibri"/>
                <a:ea typeface="Calibri"/>
                <a:cs typeface="Calibri"/>
                <a:sym typeface="Calibri"/>
              </a:rPr>
              <a:t>:</a:t>
            </a:r>
            <a:endParaRPr/>
          </a:p>
        </p:txBody>
      </p:sp>
      <p:sp>
        <p:nvSpPr>
          <p:cNvPr id="497" name="Google Shape;497;p40"/>
          <p:cNvSpPr txBox="1"/>
          <p:nvPr/>
        </p:nvSpPr>
        <p:spPr>
          <a:xfrm>
            <a:off x="3516395" y="3512566"/>
            <a:ext cx="5485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N/A</a:t>
            </a:r>
            <a:endParaRPr/>
          </a:p>
        </p:txBody>
      </p:sp>
      <p:sp>
        <p:nvSpPr>
          <p:cNvPr id="498" name="Google Shape;498;p40"/>
          <p:cNvSpPr txBox="1"/>
          <p:nvPr/>
        </p:nvSpPr>
        <p:spPr>
          <a:xfrm>
            <a:off x="1767175" y="3982576"/>
            <a:ext cx="15601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Enforceability</a:t>
            </a:r>
            <a:r>
              <a:rPr lang="en-US" sz="1800">
                <a:solidFill>
                  <a:schemeClr val="dk1"/>
                </a:solidFill>
                <a:latin typeface="Calibri"/>
                <a:ea typeface="Calibri"/>
                <a:cs typeface="Calibri"/>
                <a:sym typeface="Calibri"/>
              </a:rPr>
              <a:t>:</a:t>
            </a:r>
            <a:endParaRPr/>
          </a:p>
        </p:txBody>
      </p:sp>
      <p:sp>
        <p:nvSpPr>
          <p:cNvPr id="499" name="Google Shape;499;p40"/>
          <p:cNvSpPr txBox="1"/>
          <p:nvPr/>
        </p:nvSpPr>
        <p:spPr>
          <a:xfrm>
            <a:off x="3521681" y="3978274"/>
            <a:ext cx="33346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Unenforceable or Arduous or N/A</a:t>
            </a:r>
            <a:endParaRPr/>
          </a:p>
        </p:txBody>
      </p:sp>
      <p:sp>
        <p:nvSpPr>
          <p:cNvPr id="500" name="Google Shape;500;p40"/>
          <p:cNvSpPr/>
          <p:nvPr/>
        </p:nvSpPr>
        <p:spPr>
          <a:xfrm>
            <a:off x="1790242" y="4495800"/>
            <a:ext cx="264174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Regulations/Bureaucracy:</a:t>
            </a:r>
            <a:endParaRPr/>
          </a:p>
        </p:txBody>
      </p:sp>
      <p:sp>
        <p:nvSpPr>
          <p:cNvPr id="501" name="Google Shape;501;p40"/>
          <p:cNvSpPr txBox="1"/>
          <p:nvPr/>
        </p:nvSpPr>
        <p:spPr>
          <a:xfrm>
            <a:off x="4374860" y="4510565"/>
            <a:ext cx="5485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N/A</a:t>
            </a:r>
            <a:endParaRPr/>
          </a:p>
        </p:txBody>
      </p:sp>
      <p:sp>
        <p:nvSpPr>
          <p:cNvPr id="502" name="Google Shape;502;p40"/>
          <p:cNvSpPr/>
          <p:nvPr/>
        </p:nvSpPr>
        <p:spPr>
          <a:xfrm>
            <a:off x="1790236" y="4984321"/>
            <a:ext cx="148175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Fiscal Impact:</a:t>
            </a:r>
            <a:endParaRPr/>
          </a:p>
        </p:txBody>
      </p:sp>
      <p:sp>
        <p:nvSpPr>
          <p:cNvPr id="503" name="Google Shape;503;p40"/>
          <p:cNvSpPr txBox="1"/>
          <p:nvPr/>
        </p:nvSpPr>
        <p:spPr>
          <a:xfrm>
            <a:off x="3222585" y="5000950"/>
            <a:ext cx="69281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None</a:t>
            </a:r>
            <a:endParaRPr/>
          </a:p>
        </p:txBody>
      </p:sp>
      <p:sp>
        <p:nvSpPr>
          <p:cNvPr id="504" name="Google Shape;504;p40"/>
          <p:cNvSpPr/>
          <p:nvPr/>
        </p:nvSpPr>
        <p:spPr>
          <a:xfrm>
            <a:off x="1790236" y="5497545"/>
            <a:ext cx="105387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Taxation:</a:t>
            </a:r>
            <a:endParaRPr/>
          </a:p>
        </p:txBody>
      </p:sp>
      <p:sp>
        <p:nvSpPr>
          <p:cNvPr id="505" name="Google Shape;505;p40"/>
          <p:cNvSpPr txBox="1"/>
          <p:nvPr/>
        </p:nvSpPr>
        <p:spPr>
          <a:xfrm>
            <a:off x="2804714" y="5489471"/>
            <a:ext cx="205594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Fee for users or N/A</a:t>
            </a:r>
            <a:endParaRPr/>
          </a:p>
        </p:txBody>
      </p:sp>
      <p:sp>
        <p:nvSpPr>
          <p:cNvPr id="506" name="Google Shape;506;p40"/>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4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Sample Bills – 2019 HB485</a:t>
            </a:r>
            <a:endParaRPr/>
          </a:p>
        </p:txBody>
      </p:sp>
      <p:sp>
        <p:nvSpPr>
          <p:cNvPr id="513" name="Google Shape;513;p41"/>
          <p:cNvSpPr txBox="1"/>
          <p:nvPr>
            <p:ph idx="1" type="body"/>
          </p:nvPr>
        </p:nvSpPr>
        <p:spPr>
          <a:xfrm>
            <a:off x="609600" y="1600205"/>
            <a:ext cx="109728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600"/>
              <a:buNone/>
            </a:pPr>
            <a:r>
              <a:rPr lang="en-US" sz="1600"/>
              <a:t>Anti-Liberty Talking Points: (Remember – this is ‘switching hats’ and talking from the perspective of our opponents)</a:t>
            </a:r>
            <a:endParaRPr/>
          </a:p>
          <a:p>
            <a:pPr indent="-342900" lvl="0" marL="342900" rtl="0" algn="l">
              <a:spcBef>
                <a:spcPts val="320"/>
              </a:spcBef>
              <a:spcAft>
                <a:spcPts val="0"/>
              </a:spcAft>
              <a:buClr>
                <a:schemeClr val="dk1"/>
              </a:buClr>
              <a:buSzPts val="1600"/>
              <a:buChar char="•"/>
            </a:pPr>
            <a:r>
              <a:rPr lang="en-US" sz="1600"/>
              <a:t>This bill would promote public intoxication and promote alcoholism. </a:t>
            </a:r>
            <a:endParaRPr/>
          </a:p>
          <a:p>
            <a:pPr indent="-241300" lvl="0" marL="342900" rtl="0" algn="l">
              <a:spcBef>
                <a:spcPts val="320"/>
              </a:spcBef>
              <a:spcAft>
                <a:spcPts val="0"/>
              </a:spcAft>
              <a:buClr>
                <a:schemeClr val="dk1"/>
              </a:buClr>
              <a:buSzPts val="1600"/>
              <a:buNone/>
            </a:pPr>
            <a:r>
              <a:t/>
            </a:r>
            <a:endParaRPr sz="1600"/>
          </a:p>
          <a:p>
            <a:pPr indent="0" lvl="0" marL="0" rtl="0" algn="l">
              <a:spcBef>
                <a:spcPts val="320"/>
              </a:spcBef>
              <a:spcAft>
                <a:spcPts val="0"/>
              </a:spcAft>
              <a:buClr>
                <a:schemeClr val="dk1"/>
              </a:buClr>
              <a:buSzPts val="1600"/>
              <a:buNone/>
            </a:pPr>
            <a:r>
              <a:rPr lang="en-US" sz="1600"/>
              <a:t>Gold Standard Blurb: (though perhaps does not rise to level of Gold Standard)</a:t>
            </a:r>
            <a:endParaRPr/>
          </a:p>
          <a:p>
            <a:pPr indent="-342900" lvl="0" marL="342900" rtl="0" algn="l">
              <a:spcBef>
                <a:spcPts val="320"/>
              </a:spcBef>
              <a:spcAft>
                <a:spcPts val="0"/>
              </a:spcAft>
              <a:buClr>
                <a:schemeClr val="dk1"/>
              </a:buClr>
              <a:buSzPts val="1600"/>
              <a:buChar char="•"/>
            </a:pPr>
            <a:r>
              <a:rPr lang="en-US" sz="1600"/>
              <a:t>Farmers and business operators should have the right to sell legal products from their premises if they believe that it is in their interest to do so. While the restrictions in this new license are still too burdensome, it represents a small step in the right direction by reducing the impact of existing state restrictions on commerce.</a:t>
            </a:r>
            <a:endParaRPr/>
          </a:p>
          <a:p>
            <a:pPr indent="-342900" lvl="0" marL="342900" rtl="0" algn="l">
              <a:spcBef>
                <a:spcPts val="320"/>
              </a:spcBef>
              <a:spcAft>
                <a:spcPts val="0"/>
              </a:spcAft>
              <a:buClr>
                <a:schemeClr val="dk1"/>
              </a:buClr>
              <a:buSzPts val="1600"/>
              <a:buChar char="•"/>
            </a:pPr>
            <a:r>
              <a:rPr lang="en-US" sz="1600"/>
              <a:t>This bill would have a potential positive impact on farmers allowing them an alternate source of revenue and increasing the customer base for their products.</a:t>
            </a:r>
            <a:endParaRPr/>
          </a:p>
        </p:txBody>
      </p:sp>
      <p:sp>
        <p:nvSpPr>
          <p:cNvPr id="514" name="Google Shape;514;p41"/>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13">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3">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3">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3">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3">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4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Summary</a:t>
            </a:r>
            <a:endParaRPr/>
          </a:p>
        </p:txBody>
      </p:sp>
      <p:sp>
        <p:nvSpPr>
          <p:cNvPr id="521" name="Google Shape;521;p42"/>
          <p:cNvSpPr txBox="1"/>
          <p:nvPr>
            <p:ph idx="1" type="body"/>
          </p:nvPr>
        </p:nvSpPr>
        <p:spPr>
          <a:xfrm>
            <a:off x="609600" y="1600205"/>
            <a:ext cx="10972800" cy="4525963"/>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chemeClr val="dk1"/>
              </a:buClr>
              <a:buSzPct val="100000"/>
              <a:buChar char="•"/>
            </a:pPr>
            <a:r>
              <a:rPr lang="en-US" sz="2400"/>
              <a:t>Take the lessons from this training and start reviewing bills</a:t>
            </a:r>
            <a:endParaRPr/>
          </a:p>
          <a:p>
            <a:pPr indent="-285750" lvl="1" marL="742950" rtl="0" algn="l">
              <a:spcBef>
                <a:spcPts val="444"/>
              </a:spcBef>
              <a:spcAft>
                <a:spcPts val="0"/>
              </a:spcAft>
              <a:buClr>
                <a:schemeClr val="dk1"/>
              </a:buClr>
              <a:buSzPct val="100000"/>
              <a:buChar char="–"/>
            </a:pPr>
            <a:r>
              <a:rPr lang="en-US" sz="2400"/>
              <a:t>The best way to learn is to start reviewing</a:t>
            </a:r>
            <a:endParaRPr/>
          </a:p>
          <a:p>
            <a:pPr indent="-285750" lvl="1" marL="742950" rtl="0" algn="l">
              <a:spcBef>
                <a:spcPts val="444"/>
              </a:spcBef>
              <a:spcAft>
                <a:spcPts val="0"/>
              </a:spcAft>
              <a:buClr>
                <a:schemeClr val="dk1"/>
              </a:buClr>
              <a:buSzPct val="100000"/>
              <a:buChar char="–"/>
            </a:pPr>
            <a:r>
              <a:rPr lang="en-US" sz="2400"/>
              <a:t>The earlier it is in the legislative season, the easier it will be to find bills to review</a:t>
            </a:r>
            <a:endParaRPr/>
          </a:p>
          <a:p>
            <a:pPr indent="-285750" lvl="1" marL="742950" rtl="0" algn="l">
              <a:spcBef>
                <a:spcPts val="444"/>
              </a:spcBef>
              <a:spcAft>
                <a:spcPts val="0"/>
              </a:spcAft>
              <a:buClr>
                <a:schemeClr val="dk1"/>
              </a:buClr>
              <a:buSzPct val="100000"/>
              <a:buChar char="–"/>
            </a:pPr>
            <a:r>
              <a:rPr lang="en-US" sz="2400"/>
              <a:t>Don’t feel the need to write up clean blurbs for every bill.  There is value even to the initial triage process</a:t>
            </a:r>
            <a:endParaRPr/>
          </a:p>
          <a:p>
            <a:pPr indent="-285750" lvl="1" marL="742950" rtl="0" algn="l">
              <a:spcBef>
                <a:spcPts val="444"/>
              </a:spcBef>
              <a:spcAft>
                <a:spcPts val="0"/>
              </a:spcAft>
              <a:buClr>
                <a:schemeClr val="dk1"/>
              </a:buClr>
              <a:buSzPct val="100000"/>
              <a:buChar char="–"/>
            </a:pPr>
            <a:r>
              <a:rPr lang="en-US" sz="2400"/>
              <a:t>Don’t be afraid to do some blurbs though either!</a:t>
            </a:r>
            <a:endParaRPr/>
          </a:p>
          <a:p>
            <a:pPr indent="0" lvl="0" marL="0" rtl="0" algn="l">
              <a:spcBef>
                <a:spcPts val="444"/>
              </a:spcBef>
              <a:spcAft>
                <a:spcPts val="0"/>
              </a:spcAft>
              <a:buClr>
                <a:schemeClr val="dk1"/>
              </a:buClr>
              <a:buSzPct val="100000"/>
              <a:buNone/>
            </a:pPr>
            <a:r>
              <a:t/>
            </a:r>
            <a:endParaRPr sz="2400"/>
          </a:p>
          <a:p>
            <a:pPr indent="-342900" lvl="0" marL="342900" rtl="0" algn="l">
              <a:spcBef>
                <a:spcPts val="444"/>
              </a:spcBef>
              <a:spcAft>
                <a:spcPts val="0"/>
              </a:spcAft>
              <a:buClr>
                <a:schemeClr val="dk1"/>
              </a:buClr>
              <a:buSzPct val="100000"/>
              <a:buChar char="•"/>
            </a:pPr>
            <a:r>
              <a:rPr lang="en-US" sz="2400"/>
              <a:t>As you read a bill keep these simple thoughts in mind to help decide Pro/Anti/Neutral Liberty stance:</a:t>
            </a:r>
            <a:endParaRPr/>
          </a:p>
          <a:p>
            <a:pPr indent="-285750" lvl="1" marL="742950" rtl="0" algn="l">
              <a:spcBef>
                <a:spcPts val="370"/>
              </a:spcBef>
              <a:spcAft>
                <a:spcPts val="0"/>
              </a:spcAft>
              <a:buClr>
                <a:schemeClr val="dk1"/>
              </a:buClr>
              <a:buSzPct val="100000"/>
              <a:buChar char="–"/>
            </a:pPr>
            <a:r>
              <a:rPr lang="en-US" sz="2000"/>
              <a:t>Is it constitutional?</a:t>
            </a:r>
            <a:endParaRPr/>
          </a:p>
          <a:p>
            <a:pPr indent="-285750" lvl="1" marL="742950" rtl="0" algn="l">
              <a:spcBef>
                <a:spcPts val="370"/>
              </a:spcBef>
              <a:spcAft>
                <a:spcPts val="0"/>
              </a:spcAft>
              <a:buClr>
                <a:schemeClr val="dk1"/>
              </a:buClr>
              <a:buSzPct val="100000"/>
              <a:buChar char="–"/>
            </a:pPr>
            <a:r>
              <a:rPr lang="en-US" sz="2000"/>
              <a:t>Does it expand the size, cost, or power of government?</a:t>
            </a:r>
            <a:endParaRPr/>
          </a:p>
          <a:p>
            <a:pPr indent="-285750" lvl="1" marL="742950" rtl="0" algn="l">
              <a:spcBef>
                <a:spcPts val="370"/>
              </a:spcBef>
              <a:spcAft>
                <a:spcPts val="0"/>
              </a:spcAft>
              <a:buClr>
                <a:schemeClr val="dk1"/>
              </a:buClr>
              <a:buSzPct val="100000"/>
              <a:buChar char="–"/>
            </a:pPr>
            <a:r>
              <a:rPr lang="en-US" sz="2000"/>
              <a:t>Are there unintended consequences?</a:t>
            </a:r>
            <a:endParaRPr/>
          </a:p>
          <a:p>
            <a:pPr indent="-342900" lvl="0" marL="342900" rtl="0" algn="l">
              <a:spcBef>
                <a:spcPts val="444"/>
              </a:spcBef>
              <a:spcAft>
                <a:spcPts val="0"/>
              </a:spcAft>
              <a:buClr>
                <a:schemeClr val="dk1"/>
              </a:buClr>
              <a:buSzPct val="100000"/>
              <a:buChar char="•"/>
            </a:pPr>
            <a:r>
              <a:rPr lang="en-US" sz="2400"/>
              <a:t>Thank you for being willing to defend Liberty in NH!</a:t>
            </a:r>
            <a:endParaRPr/>
          </a:p>
        </p:txBody>
      </p:sp>
      <p:sp>
        <p:nvSpPr>
          <p:cNvPr id="522" name="Google Shape;522;p42"/>
          <p:cNvSpPr txBox="1"/>
          <p:nvPr/>
        </p:nvSpPr>
        <p:spPr>
          <a:xfrm>
            <a:off x="533400" y="6105440"/>
            <a:ext cx="10363200" cy="523960"/>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2000"/>
              <a:buFont typeface="Arial"/>
              <a:buNone/>
            </a:pPr>
            <a:r>
              <a:rPr lang="en-US" sz="2000">
                <a:solidFill>
                  <a:schemeClr val="dk1"/>
                </a:solidFill>
                <a:latin typeface="Calibri"/>
                <a:ea typeface="Calibri"/>
                <a:cs typeface="Calibri"/>
                <a:sym typeface="Calibri"/>
              </a:rPr>
              <a:t>After completing this training, email billreview</a:t>
            </a:r>
            <a:r>
              <a:rPr lang="en-US" sz="2000" u="sng">
                <a:solidFill>
                  <a:schemeClr val="dk1"/>
                </a:solidFill>
                <a:latin typeface="Calibri"/>
                <a:ea typeface="Calibri"/>
                <a:cs typeface="Calibri"/>
                <a:sym typeface="Calibri"/>
                <a:hlinkClick r:id="rId3">
                  <a:extLst>
                    <a:ext uri="{A12FA001-AC4F-418D-AE19-62706E023703}">
                      <ahyp:hlinkClr val="tx"/>
                    </a:ext>
                  </a:extLst>
                </a:hlinkClick>
              </a:rPr>
              <a:t>@nhliberty.org</a:t>
            </a:r>
            <a:r>
              <a:rPr lang="en-US" sz="2000">
                <a:solidFill>
                  <a:schemeClr val="dk1"/>
                </a:solidFill>
                <a:latin typeface="Calibri"/>
                <a:ea typeface="Calibri"/>
                <a:cs typeface="Calibri"/>
                <a:sym typeface="Calibri"/>
              </a:rPr>
              <a:t> to get bill review privileges.</a:t>
            </a:r>
            <a:endParaRPr/>
          </a:p>
        </p:txBody>
      </p:sp>
      <p:sp>
        <p:nvSpPr>
          <p:cNvPr id="523" name="Google Shape;523;p42"/>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21">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1">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1">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1">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1">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1">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1">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1">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1">
                                            <p:txEl>
                                              <p:pRg end="8" st="8"/>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1">
                                            <p:txEl>
                                              <p:pRg end="9" st="9"/>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1">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4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Backup</a:t>
            </a:r>
            <a:endParaRPr/>
          </a:p>
        </p:txBody>
      </p:sp>
      <p:sp>
        <p:nvSpPr>
          <p:cNvPr id="529" name="Google Shape;529;p43"/>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4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Resources - Platforms</a:t>
            </a:r>
            <a:endParaRPr/>
          </a:p>
        </p:txBody>
      </p:sp>
      <p:sp>
        <p:nvSpPr>
          <p:cNvPr id="536" name="Google Shape;536;p44"/>
          <p:cNvSpPr txBox="1"/>
          <p:nvPr>
            <p:ph idx="1" type="body"/>
          </p:nvPr>
        </p:nvSpPr>
        <p:spPr>
          <a:xfrm>
            <a:off x="609600" y="1600205"/>
            <a:ext cx="108204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State Party Platforms </a:t>
            </a:r>
            <a:r>
              <a:rPr i="1" lang="en-US" u="sng"/>
              <a:t>may</a:t>
            </a:r>
            <a:r>
              <a:rPr lang="en-US"/>
              <a:t> contain useful content to help sway legislators</a:t>
            </a:r>
            <a:endParaRPr/>
          </a:p>
          <a:p>
            <a:pPr indent="-342900" lvl="0" marL="342900" rtl="0" algn="l">
              <a:spcBef>
                <a:spcPts val="640"/>
              </a:spcBef>
              <a:spcAft>
                <a:spcPts val="0"/>
              </a:spcAft>
              <a:buClr>
                <a:schemeClr val="dk1"/>
              </a:buClr>
              <a:buSzPts val="3200"/>
              <a:buChar char="•"/>
            </a:pPr>
            <a:r>
              <a:rPr lang="en-US"/>
              <a:t>Generally should not  be relied upon for ‘first principles’ liberty arguments</a:t>
            </a:r>
            <a:endParaRPr/>
          </a:p>
          <a:p>
            <a:pPr indent="-342900" lvl="0" marL="342900" rtl="0" algn="l">
              <a:spcBef>
                <a:spcPts val="640"/>
              </a:spcBef>
              <a:spcAft>
                <a:spcPts val="0"/>
              </a:spcAft>
              <a:buClr>
                <a:schemeClr val="dk1"/>
              </a:buClr>
              <a:buSzPts val="3200"/>
              <a:buChar char="•"/>
            </a:pPr>
            <a:r>
              <a:rPr lang="en-US"/>
              <a:t>The NHLA is non-partisan and references to platforms should generally be informational.</a:t>
            </a:r>
            <a:endParaRPr/>
          </a:p>
        </p:txBody>
      </p:sp>
      <p:sp>
        <p:nvSpPr>
          <p:cNvPr id="537" name="Google Shape;537;p44"/>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36">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6">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6">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4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Platforms/Constitution/Resources</a:t>
            </a:r>
            <a:endParaRPr/>
          </a:p>
        </p:txBody>
      </p:sp>
      <p:sp>
        <p:nvSpPr>
          <p:cNvPr id="544" name="Google Shape;544;p45"/>
          <p:cNvSpPr txBox="1"/>
          <p:nvPr>
            <p:ph idx="1" type="body"/>
          </p:nvPr>
        </p:nvSpPr>
        <p:spPr>
          <a:xfrm>
            <a:off x="609600" y="1600205"/>
            <a:ext cx="10972800" cy="4525963"/>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chemeClr val="dk1"/>
              </a:buClr>
              <a:buSzPct val="100000"/>
              <a:buChar char="•"/>
            </a:pPr>
            <a:r>
              <a:rPr lang="en-US"/>
              <a:t>Democrats should also support this bill given the NHDP platform indicates:</a:t>
            </a:r>
            <a:endParaRPr/>
          </a:p>
          <a:p>
            <a:pPr indent="0" lvl="0" marL="0" rtl="0" algn="l">
              <a:spcBef>
                <a:spcPts val="333"/>
              </a:spcBef>
              <a:spcAft>
                <a:spcPts val="0"/>
              </a:spcAft>
              <a:buClr>
                <a:schemeClr val="dk1"/>
              </a:buClr>
              <a:buSzPct val="100000"/>
              <a:buNone/>
            </a:pPr>
            <a:r>
              <a:rPr lang="en-US" sz="1800"/>
              <a:t>“We recognize the collateral damage and harsh consequences of a conviction for the possession of marijuana and support decriminalization for possession of a small amount.”</a:t>
            </a:r>
            <a:endParaRPr/>
          </a:p>
          <a:p>
            <a:pPr indent="-342900" lvl="0" marL="342900" rtl="0" algn="l">
              <a:spcBef>
                <a:spcPts val="592"/>
              </a:spcBef>
              <a:spcAft>
                <a:spcPts val="0"/>
              </a:spcAft>
              <a:buClr>
                <a:schemeClr val="dk1"/>
              </a:buClr>
              <a:buSzPct val="177777"/>
              <a:buChar char="•"/>
            </a:pPr>
            <a:r>
              <a:rPr lang="en-US"/>
              <a:t>Republicans should also support this bill given that the NH GOP platform indicates:</a:t>
            </a:r>
            <a:endParaRPr sz="1800"/>
          </a:p>
          <a:p>
            <a:pPr indent="0" lvl="0" marL="0" rtl="0" algn="l">
              <a:spcBef>
                <a:spcPts val="333"/>
              </a:spcBef>
              <a:spcAft>
                <a:spcPts val="0"/>
              </a:spcAft>
              <a:buClr>
                <a:schemeClr val="dk1"/>
              </a:buClr>
              <a:buSzPct val="100000"/>
              <a:buNone/>
            </a:pPr>
            <a:r>
              <a:rPr lang="en-US" sz="1800"/>
              <a:t>“Provide instructions for juries in criminal proceedings that they have the power both to judge the facts and the application of the law to those facts”</a:t>
            </a:r>
            <a:endParaRPr/>
          </a:p>
          <a:p>
            <a:pPr indent="0" lvl="0" marL="0" rtl="0" algn="l">
              <a:spcBef>
                <a:spcPts val="333"/>
              </a:spcBef>
              <a:spcAft>
                <a:spcPts val="0"/>
              </a:spcAft>
              <a:buClr>
                <a:schemeClr val="dk1"/>
              </a:buClr>
              <a:buSzPct val="100000"/>
              <a:buNone/>
            </a:pPr>
            <a:r>
              <a:t/>
            </a:r>
            <a:endParaRPr sz="1800"/>
          </a:p>
          <a:p>
            <a:pPr indent="-342900" lvl="0" marL="342900" rtl="0" algn="l">
              <a:spcBef>
                <a:spcPts val="592"/>
              </a:spcBef>
              <a:spcAft>
                <a:spcPts val="0"/>
              </a:spcAft>
              <a:buClr>
                <a:schemeClr val="dk1"/>
              </a:buClr>
              <a:buSzPct val="100000"/>
              <a:buChar char="•"/>
            </a:pPr>
            <a:r>
              <a:rPr lang="en-US"/>
              <a:t>Do not ‘overthink’ the use of resources</a:t>
            </a:r>
            <a:endParaRPr/>
          </a:p>
          <a:p>
            <a:pPr indent="-342900" lvl="0" marL="342900" rtl="0" algn="l">
              <a:spcBef>
                <a:spcPts val="592"/>
              </a:spcBef>
              <a:spcAft>
                <a:spcPts val="0"/>
              </a:spcAft>
              <a:buClr>
                <a:schemeClr val="dk1"/>
              </a:buClr>
              <a:buSzPct val="100000"/>
              <a:buChar char="•"/>
            </a:pPr>
            <a:r>
              <a:rPr lang="en-US"/>
              <a:t>Many bills can be evaluated purely on their own content and liberty principles</a:t>
            </a:r>
            <a:endParaRPr/>
          </a:p>
        </p:txBody>
      </p:sp>
      <p:sp>
        <p:nvSpPr>
          <p:cNvPr id="545" name="Google Shape;545;p45"/>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4">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4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Sample Bills</a:t>
            </a:r>
            <a:endParaRPr/>
          </a:p>
        </p:txBody>
      </p:sp>
      <p:sp>
        <p:nvSpPr>
          <p:cNvPr id="552" name="Google Shape;552;p46"/>
          <p:cNvSpPr txBox="1"/>
          <p:nvPr>
            <p:ph idx="1" type="body"/>
          </p:nvPr>
        </p:nvSpPr>
        <p:spPr>
          <a:xfrm>
            <a:off x="609600" y="1600205"/>
            <a:ext cx="109728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r>
              <a:t/>
            </a:r>
            <a:endParaRPr/>
          </a:p>
          <a:p>
            <a:pPr indent="-342900" lvl="0" marL="342900" rtl="0" algn="l">
              <a:spcBef>
                <a:spcPts val="380"/>
              </a:spcBef>
              <a:spcAft>
                <a:spcPts val="0"/>
              </a:spcAft>
              <a:buClr>
                <a:schemeClr val="dk1"/>
              </a:buClr>
              <a:buSzPts val="1900"/>
              <a:buChar char="•"/>
            </a:pPr>
            <a:r>
              <a:rPr lang="en-US" sz="1900" u="sng">
                <a:solidFill>
                  <a:schemeClr val="hlink"/>
                </a:solidFill>
                <a:hlinkClick r:id="rId3"/>
              </a:rPr>
              <a:t>HB1400 (2016)</a:t>
            </a:r>
            <a:r>
              <a:rPr lang="en-US" sz="1900"/>
              <a:t> Defining suitable person for the purpose of obtaining a license to carry a firearm and extending the term of the license.</a:t>
            </a:r>
            <a:endParaRPr/>
          </a:p>
          <a:p>
            <a:pPr indent="-342900" lvl="0" marL="342900" rtl="0" algn="l">
              <a:spcBef>
                <a:spcPts val="380"/>
              </a:spcBef>
              <a:spcAft>
                <a:spcPts val="0"/>
              </a:spcAft>
              <a:buClr>
                <a:schemeClr val="dk1"/>
              </a:buClr>
              <a:buSzPts val="1900"/>
              <a:buChar char="•"/>
            </a:pPr>
            <a:r>
              <a:rPr lang="en-US" sz="1900" u="sng">
                <a:solidFill>
                  <a:schemeClr val="hlink"/>
                </a:solidFill>
                <a:hlinkClick r:id="rId4"/>
              </a:rPr>
              <a:t>SB370 (2016)</a:t>
            </a:r>
            <a:r>
              <a:rPr lang="en-US" sz="1900"/>
              <a:t> Establishing a committee to study real time threat notification systems to link schools with law enforcement when schools are under direct threat.</a:t>
            </a:r>
            <a:endParaRPr/>
          </a:p>
          <a:p>
            <a:pPr indent="-342900" lvl="0" marL="342900" rtl="0" algn="l">
              <a:spcBef>
                <a:spcPts val="380"/>
              </a:spcBef>
              <a:spcAft>
                <a:spcPts val="0"/>
              </a:spcAft>
              <a:buClr>
                <a:schemeClr val="dk1"/>
              </a:buClr>
              <a:buSzPts val="1900"/>
              <a:buChar char="•"/>
            </a:pPr>
            <a:r>
              <a:rPr lang="en-US" sz="1900" u="sng">
                <a:solidFill>
                  <a:schemeClr val="hlink"/>
                </a:solidFill>
                <a:hlinkClick r:id="rId5"/>
              </a:rPr>
              <a:t>HB1169 (2016)</a:t>
            </a:r>
            <a:r>
              <a:rPr lang="en-US" sz="1900"/>
              <a:t> Prohibiting bank fees for on-line accounts.</a:t>
            </a:r>
            <a:endParaRPr/>
          </a:p>
          <a:p>
            <a:pPr indent="-139700" lvl="0" marL="342900" rtl="0" algn="l">
              <a:spcBef>
                <a:spcPts val="640"/>
              </a:spcBef>
              <a:spcAft>
                <a:spcPts val="0"/>
              </a:spcAft>
              <a:buClr>
                <a:schemeClr val="dk1"/>
              </a:buClr>
              <a:buSzPts val="3200"/>
              <a:buNone/>
            </a:pPr>
            <a:r>
              <a:t/>
            </a:r>
            <a:endParaRPr/>
          </a:p>
        </p:txBody>
      </p:sp>
      <p:sp>
        <p:nvSpPr>
          <p:cNvPr id="553" name="Google Shape;553;p46"/>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4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Sample Bills – 2016 HB1400</a:t>
            </a:r>
            <a:endParaRPr/>
          </a:p>
        </p:txBody>
      </p:sp>
      <p:sp>
        <p:nvSpPr>
          <p:cNvPr id="560" name="Google Shape;560;p47"/>
          <p:cNvSpPr txBox="1"/>
          <p:nvPr>
            <p:ph idx="1" type="body"/>
          </p:nvPr>
        </p:nvSpPr>
        <p:spPr>
          <a:xfrm>
            <a:off x="1981200" y="1219205"/>
            <a:ext cx="8229600" cy="4525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None/>
            </a:pPr>
            <a:r>
              <a:rPr lang="en-US" sz="1200"/>
              <a:t> AN ACT defining suitable person for the purpose of obtaining a license to carry a firearm and extending the term of the license.</a:t>
            </a:r>
            <a:endParaRPr/>
          </a:p>
          <a:p>
            <a:pPr indent="0" lvl="0" marL="0" rtl="0" algn="l">
              <a:spcBef>
                <a:spcPts val="240"/>
              </a:spcBef>
              <a:spcAft>
                <a:spcPts val="0"/>
              </a:spcAft>
              <a:buClr>
                <a:schemeClr val="dk1"/>
              </a:buClr>
              <a:buSzPts val="1200"/>
              <a:buNone/>
            </a:pPr>
            <a:r>
              <a:rPr lang="en-US" sz="1200"/>
              <a:t> </a:t>
            </a:r>
            <a:endParaRPr/>
          </a:p>
          <a:p>
            <a:pPr indent="0" lvl="0" marL="0" rtl="0" algn="l">
              <a:spcBef>
                <a:spcPts val="240"/>
              </a:spcBef>
              <a:spcAft>
                <a:spcPts val="0"/>
              </a:spcAft>
              <a:buClr>
                <a:schemeClr val="dk1"/>
              </a:buClr>
              <a:buSzPts val="1200"/>
              <a:buNone/>
            </a:pPr>
            <a:r>
              <a:rPr i="1" lang="en-US" sz="1200"/>
              <a:t>Be it Enacted by the Senate and House of Representatives in General Court convened:</a:t>
            </a:r>
            <a:endParaRPr sz="1200"/>
          </a:p>
          <a:p>
            <a:pPr indent="0" lvl="0" marL="0" rtl="0" algn="l">
              <a:spcBef>
                <a:spcPts val="240"/>
              </a:spcBef>
              <a:spcAft>
                <a:spcPts val="0"/>
              </a:spcAft>
              <a:buClr>
                <a:schemeClr val="dk1"/>
              </a:buClr>
              <a:buSzPts val="1200"/>
              <a:buNone/>
            </a:pPr>
            <a:r>
              <a:rPr lang="en-US" sz="1200"/>
              <a:t> </a:t>
            </a:r>
            <a:endParaRPr/>
          </a:p>
          <a:p>
            <a:pPr indent="0" lvl="0" marL="0" rtl="0" algn="l">
              <a:spcBef>
                <a:spcPts val="240"/>
              </a:spcBef>
              <a:spcAft>
                <a:spcPts val="0"/>
              </a:spcAft>
              <a:buClr>
                <a:schemeClr val="dk1"/>
              </a:buClr>
              <a:buSzPts val="1200"/>
              <a:buNone/>
            </a:pPr>
            <a:r>
              <a:rPr lang="en-US" sz="1200"/>
              <a:t>1  Pistols and Revolvers; License to Carry.  Amend </a:t>
            </a:r>
            <a:r>
              <a:rPr lang="en-US" sz="1200" u="sng">
                <a:solidFill>
                  <a:schemeClr val="hlink"/>
                </a:solidFill>
                <a:hlinkClick r:id="rId3"/>
              </a:rPr>
              <a:t>RSA 159:6</a:t>
            </a:r>
            <a:r>
              <a:rPr lang="en-US" sz="1200"/>
              <a:t>, I(a)-(b) to read as follows:</a:t>
            </a:r>
            <a:endParaRPr/>
          </a:p>
          <a:p>
            <a:pPr indent="0" lvl="0" marL="0" rtl="0" algn="l">
              <a:spcBef>
                <a:spcPts val="240"/>
              </a:spcBef>
              <a:spcAft>
                <a:spcPts val="0"/>
              </a:spcAft>
              <a:buClr>
                <a:schemeClr val="dk1"/>
              </a:buClr>
              <a:buSzPts val="1200"/>
              <a:buNone/>
            </a:pPr>
            <a:r>
              <a:rPr lang="en-US" sz="1200"/>
              <a:t>(a)  The selectmen of a town, the mayor or chief of police of a city or a full-time police officer designated by them respectively, the county sheriff for a resident of an unincorporated place, or the county sheriff if designated by the selectmen of a town that has no police chief, upon application of any resident of such town, city, or unincorporated place, or the director of state police, or some person designated by such director, upon application of a nonresident, shall issue a license to such applicant authorizing the applicant to carry a loaded pistol or revolver in this state for not less than [</a:t>
            </a:r>
            <a:r>
              <a:rPr lang="en-US" sz="1200" strike="sngStrike"/>
              <a:t>4</a:t>
            </a:r>
            <a:r>
              <a:rPr lang="en-US" sz="1200"/>
              <a:t>] </a:t>
            </a:r>
            <a:r>
              <a:rPr b="1" i="1" lang="en-US" sz="1200"/>
              <a:t>5</a:t>
            </a:r>
            <a:r>
              <a:rPr lang="en-US" sz="1200"/>
              <a:t> years from the date of issue, if it appears that the applicant has good reason to fear injury to the applicant's person or property or has any proper purpose, [</a:t>
            </a:r>
            <a:r>
              <a:rPr lang="en-US" sz="1200" strike="sngStrike"/>
              <a:t>and that the applicant is a suitable person to be licensed</a:t>
            </a:r>
            <a:r>
              <a:rPr lang="en-US" sz="1200"/>
              <a:t>] </a:t>
            </a:r>
            <a:r>
              <a:rPr b="1" i="1" lang="en-US" sz="1200"/>
              <a:t>unless the applicant is prohibited by New Hampshire statute from both owning and possessing a firearm</a:t>
            </a:r>
            <a:r>
              <a:rPr lang="en-US" sz="1200"/>
              <a:t>.  Hunting, target shooting, or self-defense shall be considered a proper purpose.  The license shall be valid for all allowable purposes regardless of the purpose for which it was originally issued.</a:t>
            </a:r>
            <a:endParaRPr/>
          </a:p>
          <a:p>
            <a:pPr indent="0" lvl="0" marL="0" rtl="0" algn="l">
              <a:spcBef>
                <a:spcPts val="240"/>
              </a:spcBef>
              <a:spcAft>
                <a:spcPts val="0"/>
              </a:spcAft>
              <a:buClr>
                <a:schemeClr val="dk1"/>
              </a:buClr>
              <a:buSzPts val="1200"/>
              <a:buNone/>
            </a:pPr>
            <a:r>
              <a:rPr lang="en-US" sz="1200"/>
              <a:t>(b)  The license shall be in duplicate and shall bear the name, address, description, and signature of the licensee.  The original shall be delivered to the licensee and the duplicate shall be preserved by the people issuing the same for [</a:t>
            </a:r>
            <a:r>
              <a:rPr lang="en-US" sz="1200" strike="sngStrike"/>
              <a:t>4</a:t>
            </a:r>
            <a:r>
              <a:rPr lang="en-US" sz="1200"/>
              <a:t>] </a:t>
            </a:r>
            <a:r>
              <a:rPr b="1" i="1" lang="en-US" sz="1200"/>
              <a:t>5 </a:t>
            </a:r>
            <a:r>
              <a:rPr lang="en-US" sz="1200"/>
              <a:t>years.  When required, license renewal shall take place within the month of the [</a:t>
            </a:r>
            <a:r>
              <a:rPr lang="en-US" sz="1200" strike="sngStrike"/>
              <a:t>fourth</a:t>
            </a:r>
            <a:r>
              <a:rPr lang="en-US" sz="1200"/>
              <a:t>] </a:t>
            </a:r>
            <a:r>
              <a:rPr b="1" i="1" lang="en-US" sz="1200"/>
              <a:t>fifth </a:t>
            </a:r>
            <a:r>
              <a:rPr lang="en-US" sz="1200"/>
              <a:t>anniversary of the license holder's date of birth following the date of issuance.  The license shall be issued within 14 days after application, and, if such application is denied, the reason for such denial shall be stated in writing, the original of which such writing shall be delivered to the applicant, and a copy kept in the office of the person to whom the application was made.  The fee for licenses issued to residents of the state shall be $10, which fee shall be for the use of the town or city granting said licenses; the fee for licenses granted to out-of-state residents shall be $100, which fee shall be for the use of the state.  The director of state police is hereby authorized and directed to prepare forms for the licenses required under this chapter and forms for the application for such licenses and to supply the same to officials of the cities and towns authorized to issue the licenses.  No other forms shall be used by officials of cities and towns.  The cost of the forms shall be paid out of the fees received from nonresident licenses.</a:t>
            </a:r>
            <a:endParaRPr/>
          </a:p>
        </p:txBody>
      </p:sp>
      <p:sp>
        <p:nvSpPr>
          <p:cNvPr id="561" name="Google Shape;561;p47"/>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4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Sample Bills – 2016 HB1400</a:t>
            </a:r>
            <a:endParaRPr/>
          </a:p>
        </p:txBody>
      </p:sp>
      <p:sp>
        <p:nvSpPr>
          <p:cNvPr id="568" name="Google Shape;568;p48"/>
          <p:cNvSpPr txBox="1"/>
          <p:nvPr/>
        </p:nvSpPr>
        <p:spPr>
          <a:xfrm>
            <a:off x="1752600" y="1398022"/>
            <a:ext cx="7332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Topic</a:t>
            </a:r>
            <a:r>
              <a:rPr lang="en-US" sz="1800">
                <a:solidFill>
                  <a:schemeClr val="dk1"/>
                </a:solidFill>
                <a:latin typeface="Calibri"/>
                <a:ea typeface="Calibri"/>
                <a:cs typeface="Calibri"/>
                <a:sym typeface="Calibri"/>
              </a:rPr>
              <a:t>:</a:t>
            </a:r>
            <a:endParaRPr/>
          </a:p>
        </p:txBody>
      </p:sp>
      <p:sp>
        <p:nvSpPr>
          <p:cNvPr id="569" name="Google Shape;569;p48"/>
          <p:cNvSpPr txBox="1"/>
          <p:nvPr/>
        </p:nvSpPr>
        <p:spPr>
          <a:xfrm>
            <a:off x="2450360" y="1398022"/>
            <a:ext cx="20930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Second Amendment</a:t>
            </a:r>
            <a:endParaRPr/>
          </a:p>
        </p:txBody>
      </p:sp>
      <p:sp>
        <p:nvSpPr>
          <p:cNvPr id="570" name="Google Shape;570;p48"/>
          <p:cNvSpPr txBox="1"/>
          <p:nvPr/>
        </p:nvSpPr>
        <p:spPr>
          <a:xfrm>
            <a:off x="5012519" y="1398022"/>
            <a:ext cx="17347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Liberty Friendly</a:t>
            </a:r>
            <a:r>
              <a:rPr lang="en-US" sz="1800">
                <a:solidFill>
                  <a:schemeClr val="dk1"/>
                </a:solidFill>
                <a:latin typeface="Calibri"/>
                <a:ea typeface="Calibri"/>
                <a:cs typeface="Calibri"/>
                <a:sym typeface="Calibri"/>
              </a:rPr>
              <a:t>:</a:t>
            </a:r>
            <a:endParaRPr/>
          </a:p>
        </p:txBody>
      </p:sp>
      <p:sp>
        <p:nvSpPr>
          <p:cNvPr id="571" name="Google Shape;571;p48"/>
          <p:cNvSpPr txBox="1"/>
          <p:nvPr/>
        </p:nvSpPr>
        <p:spPr>
          <a:xfrm>
            <a:off x="8025240" y="1382178"/>
            <a:ext cx="9092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Impact</a:t>
            </a:r>
            <a:r>
              <a:rPr lang="en-US" sz="1800">
                <a:solidFill>
                  <a:schemeClr val="dk1"/>
                </a:solidFill>
                <a:latin typeface="Calibri"/>
                <a:ea typeface="Calibri"/>
                <a:cs typeface="Calibri"/>
                <a:sym typeface="Calibri"/>
              </a:rPr>
              <a:t>:</a:t>
            </a:r>
            <a:endParaRPr/>
          </a:p>
        </p:txBody>
      </p:sp>
      <p:sp>
        <p:nvSpPr>
          <p:cNvPr id="572" name="Google Shape;572;p48"/>
          <p:cNvSpPr txBox="1"/>
          <p:nvPr/>
        </p:nvSpPr>
        <p:spPr>
          <a:xfrm>
            <a:off x="6575339" y="1395382"/>
            <a:ext cx="122129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Pro-Liberty</a:t>
            </a:r>
            <a:endParaRPr/>
          </a:p>
        </p:txBody>
      </p:sp>
      <p:sp>
        <p:nvSpPr>
          <p:cNvPr id="573" name="Google Shape;573;p48"/>
          <p:cNvSpPr txBox="1"/>
          <p:nvPr/>
        </p:nvSpPr>
        <p:spPr>
          <a:xfrm>
            <a:off x="8883911" y="1382178"/>
            <a:ext cx="93929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Average</a:t>
            </a:r>
            <a:endParaRPr/>
          </a:p>
        </p:txBody>
      </p:sp>
      <p:sp>
        <p:nvSpPr>
          <p:cNvPr id="574" name="Google Shape;574;p48"/>
          <p:cNvSpPr txBox="1"/>
          <p:nvPr/>
        </p:nvSpPr>
        <p:spPr>
          <a:xfrm>
            <a:off x="1752605" y="1905000"/>
            <a:ext cx="12870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Civil Rights</a:t>
            </a:r>
            <a:r>
              <a:rPr lang="en-US" sz="1800">
                <a:solidFill>
                  <a:schemeClr val="dk1"/>
                </a:solidFill>
                <a:latin typeface="Calibri"/>
                <a:ea typeface="Calibri"/>
                <a:cs typeface="Calibri"/>
                <a:sym typeface="Calibri"/>
              </a:rPr>
              <a:t>:</a:t>
            </a:r>
            <a:endParaRPr/>
          </a:p>
        </p:txBody>
      </p:sp>
      <p:sp>
        <p:nvSpPr>
          <p:cNvPr id="575" name="Google Shape;575;p48"/>
          <p:cNvSpPr txBox="1"/>
          <p:nvPr/>
        </p:nvSpPr>
        <p:spPr>
          <a:xfrm>
            <a:off x="2988988" y="1905000"/>
            <a:ext cx="15821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Protects Rights</a:t>
            </a:r>
            <a:endParaRPr/>
          </a:p>
        </p:txBody>
      </p:sp>
      <p:sp>
        <p:nvSpPr>
          <p:cNvPr id="576" name="Google Shape;576;p48"/>
          <p:cNvSpPr txBox="1"/>
          <p:nvPr/>
        </p:nvSpPr>
        <p:spPr>
          <a:xfrm>
            <a:off x="5018899" y="1885384"/>
            <a:ext cx="24541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Personal Responsibility</a:t>
            </a:r>
            <a:r>
              <a:rPr lang="en-US" sz="1800">
                <a:solidFill>
                  <a:schemeClr val="dk1"/>
                </a:solidFill>
                <a:latin typeface="Calibri"/>
                <a:ea typeface="Calibri"/>
                <a:cs typeface="Calibri"/>
                <a:sym typeface="Calibri"/>
              </a:rPr>
              <a:t>:</a:t>
            </a:r>
            <a:endParaRPr/>
          </a:p>
        </p:txBody>
      </p:sp>
      <p:sp>
        <p:nvSpPr>
          <p:cNvPr id="577" name="Google Shape;577;p48"/>
          <p:cNvSpPr txBox="1"/>
          <p:nvPr/>
        </p:nvSpPr>
        <p:spPr>
          <a:xfrm>
            <a:off x="7300052" y="1890306"/>
            <a:ext cx="5485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N/A</a:t>
            </a:r>
            <a:endParaRPr/>
          </a:p>
        </p:txBody>
      </p:sp>
      <p:sp>
        <p:nvSpPr>
          <p:cNvPr id="578" name="Google Shape;578;p48"/>
          <p:cNvSpPr txBox="1"/>
          <p:nvPr/>
        </p:nvSpPr>
        <p:spPr>
          <a:xfrm>
            <a:off x="1761889" y="2356356"/>
            <a:ext cx="18862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Right to Property</a:t>
            </a:r>
            <a:r>
              <a:rPr lang="en-US" sz="1800">
                <a:solidFill>
                  <a:schemeClr val="dk1"/>
                </a:solidFill>
                <a:latin typeface="Calibri"/>
                <a:ea typeface="Calibri"/>
                <a:cs typeface="Calibri"/>
                <a:sym typeface="Calibri"/>
              </a:rPr>
              <a:t>:</a:t>
            </a:r>
            <a:endParaRPr/>
          </a:p>
        </p:txBody>
      </p:sp>
      <p:sp>
        <p:nvSpPr>
          <p:cNvPr id="579" name="Google Shape;579;p48"/>
          <p:cNvSpPr txBox="1"/>
          <p:nvPr/>
        </p:nvSpPr>
        <p:spPr>
          <a:xfrm>
            <a:off x="3505796" y="2356356"/>
            <a:ext cx="5485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N/A</a:t>
            </a:r>
            <a:endParaRPr/>
          </a:p>
        </p:txBody>
      </p:sp>
      <p:sp>
        <p:nvSpPr>
          <p:cNvPr id="580" name="Google Shape;580;p48"/>
          <p:cNvSpPr txBox="1"/>
          <p:nvPr/>
        </p:nvSpPr>
        <p:spPr>
          <a:xfrm>
            <a:off x="1761894" y="2807712"/>
            <a:ext cx="8659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Clarity</a:t>
            </a:r>
            <a:r>
              <a:rPr lang="en-US" sz="1800">
                <a:solidFill>
                  <a:schemeClr val="dk1"/>
                </a:solidFill>
                <a:latin typeface="Calibri"/>
                <a:ea typeface="Calibri"/>
                <a:cs typeface="Calibri"/>
                <a:sym typeface="Calibri"/>
              </a:rPr>
              <a:t>:</a:t>
            </a:r>
            <a:endParaRPr/>
          </a:p>
        </p:txBody>
      </p:sp>
      <p:sp>
        <p:nvSpPr>
          <p:cNvPr id="581" name="Google Shape;581;p48"/>
          <p:cNvSpPr txBox="1"/>
          <p:nvPr/>
        </p:nvSpPr>
        <p:spPr>
          <a:xfrm>
            <a:off x="2490341" y="2807712"/>
            <a:ext cx="179472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Honest and Clear</a:t>
            </a:r>
            <a:endParaRPr/>
          </a:p>
        </p:txBody>
      </p:sp>
      <p:sp>
        <p:nvSpPr>
          <p:cNvPr id="582" name="Google Shape;582;p48"/>
          <p:cNvSpPr txBox="1"/>
          <p:nvPr/>
        </p:nvSpPr>
        <p:spPr>
          <a:xfrm>
            <a:off x="5007238" y="2824998"/>
            <a:ext cx="16186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Accountability</a:t>
            </a:r>
            <a:r>
              <a:rPr lang="en-US" sz="1800">
                <a:solidFill>
                  <a:schemeClr val="dk1"/>
                </a:solidFill>
                <a:latin typeface="Calibri"/>
                <a:ea typeface="Calibri"/>
                <a:cs typeface="Calibri"/>
                <a:sym typeface="Calibri"/>
              </a:rPr>
              <a:t>:</a:t>
            </a:r>
            <a:endParaRPr/>
          </a:p>
        </p:txBody>
      </p:sp>
      <p:sp>
        <p:nvSpPr>
          <p:cNvPr id="583" name="Google Shape;583;p48"/>
          <p:cNvSpPr txBox="1"/>
          <p:nvPr/>
        </p:nvSpPr>
        <p:spPr>
          <a:xfrm>
            <a:off x="6484056" y="2817811"/>
            <a:ext cx="18342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Increases/Retains</a:t>
            </a:r>
            <a:endParaRPr/>
          </a:p>
        </p:txBody>
      </p:sp>
      <p:sp>
        <p:nvSpPr>
          <p:cNvPr id="584" name="Google Shape;584;p48"/>
          <p:cNvSpPr txBox="1"/>
          <p:nvPr/>
        </p:nvSpPr>
        <p:spPr>
          <a:xfrm>
            <a:off x="6491449" y="2815191"/>
            <a:ext cx="5485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N/A</a:t>
            </a:r>
            <a:endParaRPr/>
          </a:p>
        </p:txBody>
      </p:sp>
      <p:sp>
        <p:nvSpPr>
          <p:cNvPr id="585" name="Google Shape;585;p48"/>
          <p:cNvSpPr txBox="1"/>
          <p:nvPr/>
        </p:nvSpPr>
        <p:spPr>
          <a:xfrm>
            <a:off x="6477588" y="2815191"/>
            <a:ext cx="274203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Reduces or Absolves Blame</a:t>
            </a:r>
            <a:endParaRPr/>
          </a:p>
        </p:txBody>
      </p:sp>
      <p:sp>
        <p:nvSpPr>
          <p:cNvPr id="586" name="Google Shape;586;p48"/>
          <p:cNvSpPr txBox="1"/>
          <p:nvPr/>
        </p:nvSpPr>
        <p:spPr>
          <a:xfrm>
            <a:off x="1761889" y="3516868"/>
            <a:ext cx="18428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Constitutionality</a:t>
            </a:r>
            <a:r>
              <a:rPr lang="en-US" sz="1800">
                <a:solidFill>
                  <a:schemeClr val="dk1"/>
                </a:solidFill>
                <a:latin typeface="Calibri"/>
                <a:ea typeface="Calibri"/>
                <a:cs typeface="Calibri"/>
                <a:sym typeface="Calibri"/>
              </a:rPr>
              <a:t>:</a:t>
            </a:r>
            <a:endParaRPr/>
          </a:p>
        </p:txBody>
      </p:sp>
      <p:sp>
        <p:nvSpPr>
          <p:cNvPr id="587" name="Google Shape;587;p48"/>
          <p:cNvSpPr txBox="1"/>
          <p:nvPr/>
        </p:nvSpPr>
        <p:spPr>
          <a:xfrm>
            <a:off x="3516395" y="3512566"/>
            <a:ext cx="21959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Constitutionally Legal</a:t>
            </a:r>
            <a:endParaRPr/>
          </a:p>
        </p:txBody>
      </p:sp>
      <p:sp>
        <p:nvSpPr>
          <p:cNvPr id="588" name="Google Shape;588;p48"/>
          <p:cNvSpPr txBox="1"/>
          <p:nvPr/>
        </p:nvSpPr>
        <p:spPr>
          <a:xfrm>
            <a:off x="1767175" y="3982576"/>
            <a:ext cx="15601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Enforceability</a:t>
            </a:r>
            <a:r>
              <a:rPr lang="en-US" sz="1800">
                <a:solidFill>
                  <a:schemeClr val="dk1"/>
                </a:solidFill>
                <a:latin typeface="Calibri"/>
                <a:ea typeface="Calibri"/>
                <a:cs typeface="Calibri"/>
                <a:sym typeface="Calibri"/>
              </a:rPr>
              <a:t>:</a:t>
            </a:r>
            <a:endParaRPr/>
          </a:p>
        </p:txBody>
      </p:sp>
      <p:sp>
        <p:nvSpPr>
          <p:cNvPr id="589" name="Google Shape;589;p48"/>
          <p:cNvSpPr txBox="1"/>
          <p:nvPr/>
        </p:nvSpPr>
        <p:spPr>
          <a:xfrm>
            <a:off x="3521676" y="3978274"/>
            <a:ext cx="5485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N/A</a:t>
            </a:r>
            <a:endParaRPr/>
          </a:p>
        </p:txBody>
      </p:sp>
      <p:sp>
        <p:nvSpPr>
          <p:cNvPr id="590" name="Google Shape;590;p48"/>
          <p:cNvSpPr/>
          <p:nvPr/>
        </p:nvSpPr>
        <p:spPr>
          <a:xfrm>
            <a:off x="1790242" y="4495800"/>
            <a:ext cx="264174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Regulations/Bureaucracy:</a:t>
            </a:r>
            <a:endParaRPr/>
          </a:p>
        </p:txBody>
      </p:sp>
      <p:sp>
        <p:nvSpPr>
          <p:cNvPr id="591" name="Google Shape;591;p48"/>
          <p:cNvSpPr txBox="1"/>
          <p:nvPr/>
        </p:nvSpPr>
        <p:spPr>
          <a:xfrm>
            <a:off x="4374860" y="4510565"/>
            <a:ext cx="426078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Reduces Bureaucracy or Lessens Regulation</a:t>
            </a:r>
            <a:endParaRPr/>
          </a:p>
        </p:txBody>
      </p:sp>
      <p:sp>
        <p:nvSpPr>
          <p:cNvPr id="592" name="Google Shape;592;p48"/>
          <p:cNvSpPr/>
          <p:nvPr/>
        </p:nvSpPr>
        <p:spPr>
          <a:xfrm>
            <a:off x="1790236" y="4984321"/>
            <a:ext cx="148175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Fiscal Impact:</a:t>
            </a:r>
            <a:endParaRPr/>
          </a:p>
        </p:txBody>
      </p:sp>
      <p:sp>
        <p:nvSpPr>
          <p:cNvPr id="593" name="Google Shape;593;p48"/>
          <p:cNvSpPr txBox="1"/>
          <p:nvPr/>
        </p:nvSpPr>
        <p:spPr>
          <a:xfrm>
            <a:off x="3222585" y="5000950"/>
            <a:ext cx="160768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Positive impact</a:t>
            </a:r>
            <a:endParaRPr/>
          </a:p>
        </p:txBody>
      </p:sp>
      <p:sp>
        <p:nvSpPr>
          <p:cNvPr id="594" name="Google Shape;594;p48"/>
          <p:cNvSpPr/>
          <p:nvPr/>
        </p:nvSpPr>
        <p:spPr>
          <a:xfrm>
            <a:off x="1790236" y="5497545"/>
            <a:ext cx="105387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Taxation:</a:t>
            </a:r>
            <a:endParaRPr/>
          </a:p>
        </p:txBody>
      </p:sp>
      <p:sp>
        <p:nvSpPr>
          <p:cNvPr id="595" name="Google Shape;595;p48"/>
          <p:cNvSpPr txBox="1"/>
          <p:nvPr/>
        </p:nvSpPr>
        <p:spPr>
          <a:xfrm>
            <a:off x="2804714" y="5476527"/>
            <a:ext cx="13842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Fee for users</a:t>
            </a:r>
            <a:endParaRPr/>
          </a:p>
        </p:txBody>
      </p:sp>
      <p:sp>
        <p:nvSpPr>
          <p:cNvPr id="596" name="Google Shape;596;p48"/>
          <p:cNvSpPr txBox="1"/>
          <p:nvPr/>
        </p:nvSpPr>
        <p:spPr>
          <a:xfrm>
            <a:off x="2804714" y="5489471"/>
            <a:ext cx="54854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N/A</a:t>
            </a:r>
            <a:endParaRPr/>
          </a:p>
        </p:txBody>
      </p:sp>
      <p:sp>
        <p:nvSpPr>
          <p:cNvPr id="597" name="Google Shape;597;p48"/>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83"/>
                                        </p:tgtEl>
                                      </p:cBhvr>
                                    </p:animEffect>
                                    <p:set>
                                      <p:cBhvr>
                                        <p:cTn dur="1" fill="hold">
                                          <p:stCondLst>
                                            <p:cond delay="500"/>
                                          </p:stCondLst>
                                        </p:cTn>
                                        <p:tgtEl>
                                          <p:spTgt spid="583"/>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5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584"/>
                                        </p:tgtEl>
                                        <p:attrNameLst>
                                          <p:attrName>ppt_w</p:attrName>
                                        </p:attrNameLst>
                                      </p:cBhvr>
                                      <p:tavLst>
                                        <p:tav fmla="" tm="0">
                                          <p:val>
                                            <p:strVal val="#ppt_w"/>
                                          </p:val>
                                        </p:tav>
                                        <p:tav fmla="" tm="100000">
                                          <p:val>
                                            <p:strVal val="0"/>
                                          </p:val>
                                        </p:tav>
                                      </p:tavLst>
                                    </p:anim>
                                    <p:anim calcmode="lin" valueType="num">
                                      <p:cBhvr additive="base">
                                        <p:cTn dur="500"/>
                                        <p:tgtEl>
                                          <p:spTgt spid="584"/>
                                        </p:tgtEl>
                                        <p:attrNameLst>
                                          <p:attrName>ppt_h</p:attrName>
                                        </p:attrNameLst>
                                      </p:cBhvr>
                                      <p:tavLst>
                                        <p:tav fmla="" tm="0">
                                          <p:val>
                                            <p:strVal val="#ppt_h"/>
                                          </p:val>
                                        </p:tav>
                                        <p:tav fmla="" tm="100000">
                                          <p:val>
                                            <p:strVal val="0"/>
                                          </p:val>
                                        </p:tav>
                                      </p:tavLst>
                                    </p:anim>
                                    <p:set>
                                      <p:cBhvr>
                                        <p:cTn dur="1" fill="hold">
                                          <p:stCondLst>
                                            <p:cond delay="500"/>
                                          </p:stCondLst>
                                        </p:cTn>
                                        <p:tgtEl>
                                          <p:spTgt spid="584"/>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5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95">
                                            <p:txEl>
                                              <p:pRg end="0" st="0"/>
                                            </p:txEl>
                                          </p:spTgt>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5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4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Sample Bills – 2016 HB1400</a:t>
            </a:r>
            <a:endParaRPr/>
          </a:p>
        </p:txBody>
      </p:sp>
      <p:sp>
        <p:nvSpPr>
          <p:cNvPr id="604" name="Google Shape;604;p49"/>
          <p:cNvSpPr txBox="1"/>
          <p:nvPr>
            <p:ph idx="1" type="body"/>
          </p:nvPr>
        </p:nvSpPr>
        <p:spPr>
          <a:xfrm>
            <a:off x="609600" y="1600205"/>
            <a:ext cx="109728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400"/>
              <a:buNone/>
            </a:pPr>
            <a:r>
              <a:rPr lang="en-US" sz="2400"/>
              <a:t>Gold Standard Blurb</a:t>
            </a:r>
            <a:endParaRPr/>
          </a:p>
          <a:p>
            <a:pPr indent="0" lvl="0" marL="0" rtl="0" algn="l">
              <a:spcBef>
                <a:spcPts val="320"/>
              </a:spcBef>
              <a:spcAft>
                <a:spcPts val="0"/>
              </a:spcAft>
              <a:buClr>
                <a:schemeClr val="dk1"/>
              </a:buClr>
              <a:buSzPts val="1600"/>
              <a:buNone/>
            </a:pPr>
            <a:r>
              <a:rPr lang="en-US" sz="1600"/>
              <a:t>This bill ensures that any citizen who is legally allowed to own a firearm may be  issued a concealed weapons license. </a:t>
            </a:r>
            <a:endParaRPr/>
          </a:p>
          <a:p>
            <a:pPr indent="-342900" lvl="0" marL="342900" rtl="0" algn="l">
              <a:spcBef>
                <a:spcPts val="320"/>
              </a:spcBef>
              <a:spcAft>
                <a:spcPts val="0"/>
              </a:spcAft>
              <a:buClr>
                <a:schemeClr val="dk1"/>
              </a:buClr>
              <a:buSzPts val="1600"/>
              <a:buChar char="•"/>
            </a:pPr>
            <a:r>
              <a:rPr lang="en-US" sz="1600"/>
              <a:t>This bill removes the ambiguity of a "suitable person", which encourages profiling, and has in the past been used for ethnic, racial, and gender discrimination. </a:t>
            </a:r>
            <a:endParaRPr/>
          </a:p>
          <a:p>
            <a:pPr indent="-342900" lvl="0" marL="342900" rtl="0" algn="l">
              <a:spcBef>
                <a:spcPts val="320"/>
              </a:spcBef>
              <a:spcAft>
                <a:spcPts val="0"/>
              </a:spcAft>
              <a:buClr>
                <a:schemeClr val="dk1"/>
              </a:buClr>
              <a:buSzPts val="1600"/>
              <a:buChar char="•"/>
            </a:pPr>
            <a:r>
              <a:rPr lang="en-US" sz="1600"/>
              <a:t>The language replacing “suitable” is identical to that contained in SB 116 which passed both Houses in 2015, and to HB 582 which passed the House earlier this session. </a:t>
            </a:r>
            <a:endParaRPr/>
          </a:p>
          <a:p>
            <a:pPr indent="-342900" lvl="0" marL="342900" rtl="0" algn="l">
              <a:spcBef>
                <a:spcPts val="320"/>
              </a:spcBef>
              <a:spcAft>
                <a:spcPts val="0"/>
              </a:spcAft>
              <a:buClr>
                <a:schemeClr val="dk1"/>
              </a:buClr>
              <a:buSzPts val="1600"/>
              <a:buChar char="•"/>
            </a:pPr>
            <a:r>
              <a:rPr lang="en-US" sz="1600"/>
              <a:t>There is a demonstrated need for this legislation. Citizens have been arbitrarily denied their right to obtain or renew their license and then forced to seek legal counsel to exercise a basic right. As recently as 2015 a NH woman was denied the right to defend herself for 112 days after an arbitrary decision by a local police chief. While the chief's decision was overturned almost immediately upon the case being heard, the prolonged and expensive legal battle is an unfortunately common outcome of the current law. </a:t>
            </a:r>
            <a:endParaRPr/>
          </a:p>
        </p:txBody>
      </p:sp>
      <p:sp>
        <p:nvSpPr>
          <p:cNvPr id="605" name="Google Shape;605;p49"/>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Why</a:t>
            </a:r>
            <a:endParaRPr/>
          </a:p>
        </p:txBody>
      </p:sp>
      <p:sp>
        <p:nvSpPr>
          <p:cNvPr id="132" name="Google Shape;132;p5"/>
          <p:cNvSpPr txBox="1"/>
          <p:nvPr>
            <p:ph idx="1" type="body"/>
          </p:nvPr>
        </p:nvSpPr>
        <p:spPr>
          <a:xfrm>
            <a:off x="609600" y="1600205"/>
            <a:ext cx="109728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Allows us to ‘score’ legislators </a:t>
            </a:r>
            <a:br>
              <a:rPr lang="en-US"/>
            </a:br>
            <a:r>
              <a:rPr lang="en-US"/>
              <a:t>with a year end liberty rating</a:t>
            </a:r>
            <a:endParaRPr/>
          </a:p>
          <a:p>
            <a:pPr indent="-342900" lvl="0" marL="342900" rtl="0" algn="l">
              <a:spcBef>
                <a:spcPts val="640"/>
              </a:spcBef>
              <a:spcAft>
                <a:spcPts val="0"/>
              </a:spcAft>
              <a:buClr>
                <a:schemeClr val="dk1"/>
              </a:buClr>
              <a:buSzPts val="3200"/>
              <a:buChar char="•"/>
            </a:pPr>
            <a:r>
              <a:rPr lang="en-US"/>
              <a:t>Supports Incumbent </a:t>
            </a:r>
            <a:br>
              <a:rPr lang="en-US"/>
            </a:br>
            <a:r>
              <a:rPr lang="en-US"/>
              <a:t>Endorsement</a:t>
            </a:r>
            <a:endParaRPr/>
          </a:p>
        </p:txBody>
      </p:sp>
      <p:pic>
        <p:nvPicPr>
          <p:cNvPr id="133" name="Google Shape;133;p5"/>
          <p:cNvPicPr preferRelativeResize="0"/>
          <p:nvPr/>
        </p:nvPicPr>
        <p:blipFill rotWithShape="1">
          <a:blip r:embed="rId3">
            <a:alphaModFix/>
          </a:blip>
          <a:srcRect b="0" l="0" r="0" t="0"/>
          <a:stretch/>
        </p:blipFill>
        <p:spPr>
          <a:xfrm>
            <a:off x="7010405" y="1417643"/>
            <a:ext cx="3468455" cy="4144947"/>
          </a:xfrm>
          <a:prstGeom prst="rect">
            <a:avLst/>
          </a:prstGeom>
          <a:noFill/>
          <a:ln>
            <a:noFill/>
          </a:ln>
        </p:spPr>
      </p:pic>
      <p:sp>
        <p:nvSpPr>
          <p:cNvPr id="134" name="Google Shape;134;p5"/>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32">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2">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5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Sample Bills – 2016 SB370</a:t>
            </a:r>
            <a:endParaRPr/>
          </a:p>
        </p:txBody>
      </p:sp>
      <p:sp>
        <p:nvSpPr>
          <p:cNvPr id="612" name="Google Shape;612;p50"/>
          <p:cNvSpPr txBox="1"/>
          <p:nvPr>
            <p:ph idx="1" type="body"/>
          </p:nvPr>
        </p:nvSpPr>
        <p:spPr>
          <a:xfrm>
            <a:off x="457200" y="1295400"/>
            <a:ext cx="11277600" cy="5181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None/>
            </a:pPr>
            <a:r>
              <a:rPr lang="en-US" sz="1200"/>
              <a:t>AN ACT establishing a committee to study real time threat notification systems to link schools with law enforcement when schools are under direct threat.</a:t>
            </a:r>
            <a:endParaRPr/>
          </a:p>
          <a:p>
            <a:pPr indent="0" lvl="0" marL="0" rtl="0" algn="l">
              <a:spcBef>
                <a:spcPts val="240"/>
              </a:spcBef>
              <a:spcAft>
                <a:spcPts val="0"/>
              </a:spcAft>
              <a:buClr>
                <a:schemeClr val="dk1"/>
              </a:buClr>
              <a:buSzPts val="1200"/>
              <a:buNone/>
            </a:pPr>
            <a:r>
              <a:rPr lang="en-US" sz="1200"/>
              <a:t> </a:t>
            </a:r>
            <a:endParaRPr/>
          </a:p>
          <a:p>
            <a:pPr indent="0" lvl="0" marL="0" rtl="0" algn="l">
              <a:spcBef>
                <a:spcPts val="240"/>
              </a:spcBef>
              <a:spcAft>
                <a:spcPts val="0"/>
              </a:spcAft>
              <a:buClr>
                <a:schemeClr val="dk1"/>
              </a:buClr>
              <a:buSzPts val="1200"/>
              <a:buNone/>
            </a:pPr>
            <a:r>
              <a:rPr i="1" lang="en-US" sz="1200"/>
              <a:t>Be it Enacted by the Senate and House of Representatives in General Court convened:</a:t>
            </a:r>
            <a:endParaRPr sz="1200"/>
          </a:p>
          <a:p>
            <a:pPr indent="0" lvl="0" marL="0" rtl="0" algn="l">
              <a:spcBef>
                <a:spcPts val="240"/>
              </a:spcBef>
              <a:spcAft>
                <a:spcPts val="0"/>
              </a:spcAft>
              <a:buClr>
                <a:schemeClr val="dk1"/>
              </a:buClr>
              <a:buSzPts val="1200"/>
              <a:buNone/>
            </a:pPr>
            <a:r>
              <a:rPr lang="en-US" sz="1200"/>
              <a:t> </a:t>
            </a:r>
            <a:endParaRPr/>
          </a:p>
          <a:p>
            <a:pPr indent="0" lvl="0" marL="0" rtl="0" algn="l">
              <a:spcBef>
                <a:spcPts val="240"/>
              </a:spcBef>
              <a:spcAft>
                <a:spcPts val="0"/>
              </a:spcAft>
              <a:buClr>
                <a:schemeClr val="dk1"/>
              </a:buClr>
              <a:buSzPts val="1200"/>
              <a:buNone/>
            </a:pPr>
            <a:r>
              <a:rPr lang="en-US" sz="1200"/>
              <a:t>47:1  Committee Established.  There is established a committee to study real time threat notification systems to link schools with law enforcement when schools are under direct threat.</a:t>
            </a:r>
            <a:endParaRPr/>
          </a:p>
          <a:p>
            <a:pPr indent="0" lvl="0" marL="0" rtl="0" algn="l">
              <a:spcBef>
                <a:spcPts val="240"/>
              </a:spcBef>
              <a:spcAft>
                <a:spcPts val="0"/>
              </a:spcAft>
              <a:buClr>
                <a:schemeClr val="dk1"/>
              </a:buClr>
              <a:buSzPts val="1200"/>
              <a:buNone/>
            </a:pPr>
            <a:r>
              <a:rPr lang="en-US" sz="1200"/>
              <a:t>47:2  Membership and Compensation.</a:t>
            </a:r>
            <a:endParaRPr/>
          </a:p>
          <a:p>
            <a:pPr indent="0" lvl="0" marL="0" rtl="0" algn="l">
              <a:spcBef>
                <a:spcPts val="240"/>
              </a:spcBef>
              <a:spcAft>
                <a:spcPts val="0"/>
              </a:spcAft>
              <a:buClr>
                <a:schemeClr val="dk1"/>
              </a:buClr>
              <a:buSzPts val="1200"/>
              <a:buNone/>
            </a:pPr>
            <a:r>
              <a:rPr lang="en-US" sz="1200"/>
              <a:t>I.  The members of the committee shall be as follows:</a:t>
            </a:r>
            <a:endParaRPr/>
          </a:p>
          <a:p>
            <a:pPr indent="0" lvl="0" marL="0" rtl="0" algn="l">
              <a:spcBef>
                <a:spcPts val="240"/>
              </a:spcBef>
              <a:spcAft>
                <a:spcPts val="0"/>
              </a:spcAft>
              <a:buClr>
                <a:schemeClr val="dk1"/>
              </a:buClr>
              <a:buSzPts val="1200"/>
              <a:buNone/>
            </a:pPr>
            <a:r>
              <a:rPr lang="en-US" sz="1200"/>
              <a:t>(a)  One member of the senate, appointed by the president of the senate.</a:t>
            </a:r>
            <a:endParaRPr/>
          </a:p>
          <a:p>
            <a:pPr indent="0" lvl="0" marL="0" rtl="0" algn="l">
              <a:spcBef>
                <a:spcPts val="240"/>
              </a:spcBef>
              <a:spcAft>
                <a:spcPts val="0"/>
              </a:spcAft>
              <a:buClr>
                <a:schemeClr val="dk1"/>
              </a:buClr>
              <a:buSzPts val="1200"/>
              <a:buNone/>
            </a:pPr>
            <a:r>
              <a:rPr lang="en-US" sz="1200"/>
              <a:t>(b)  Four members of the house of representatives: one member from the education committee, one member from the finance committee, one member from the municipal and county government committee, and one member from the criminal justice and public safety committee, appointed by the speaker of the house of representatives.</a:t>
            </a:r>
            <a:endParaRPr/>
          </a:p>
          <a:p>
            <a:pPr indent="0" lvl="0" marL="0" rtl="0" algn="l">
              <a:spcBef>
                <a:spcPts val="240"/>
              </a:spcBef>
              <a:spcAft>
                <a:spcPts val="0"/>
              </a:spcAft>
              <a:buClr>
                <a:schemeClr val="dk1"/>
              </a:buClr>
              <a:buSzPts val="1200"/>
              <a:buNone/>
            </a:pPr>
            <a:r>
              <a:rPr lang="en-US" sz="1200"/>
              <a:t>II.  Members of the committee shall receive mileage at the legislative rate when attending to the duties of the committee.</a:t>
            </a:r>
            <a:endParaRPr/>
          </a:p>
          <a:p>
            <a:pPr indent="0" lvl="0" marL="0" rtl="0" algn="l">
              <a:spcBef>
                <a:spcPts val="240"/>
              </a:spcBef>
              <a:spcAft>
                <a:spcPts val="0"/>
              </a:spcAft>
              <a:buClr>
                <a:schemeClr val="dk1"/>
              </a:buClr>
              <a:buSzPts val="1200"/>
              <a:buNone/>
            </a:pPr>
            <a:r>
              <a:rPr lang="en-US" sz="1200"/>
              <a:t>47:3  Duties.  The committee shall:</a:t>
            </a:r>
            <a:endParaRPr/>
          </a:p>
          <a:p>
            <a:pPr indent="0" lvl="0" marL="0" rtl="0" algn="l">
              <a:spcBef>
                <a:spcPts val="240"/>
              </a:spcBef>
              <a:spcAft>
                <a:spcPts val="0"/>
              </a:spcAft>
              <a:buClr>
                <a:schemeClr val="dk1"/>
              </a:buClr>
              <a:buSzPts val="1200"/>
              <a:buNone/>
            </a:pPr>
            <a:r>
              <a:rPr lang="en-US" sz="1200"/>
              <a:t>I.  Invite stakeholders to the committee as it deems appropriate, including but not limited to the state police, the New Hampshire chiefs of police, local law enforcement, school administrators, municipal authorities, New Hampshire homeland security and emergency management, the New Hampshire Tactical Officers Association, the New Hampshire Sheriffs Association, the department of education, Primex, and the Local Government Center.</a:t>
            </a:r>
            <a:endParaRPr/>
          </a:p>
          <a:p>
            <a:pPr indent="0" lvl="0" marL="0" rtl="0" algn="l">
              <a:spcBef>
                <a:spcPts val="240"/>
              </a:spcBef>
              <a:spcAft>
                <a:spcPts val="0"/>
              </a:spcAft>
              <a:buClr>
                <a:schemeClr val="dk1"/>
              </a:buClr>
              <a:buSzPts val="1200"/>
              <a:buNone/>
            </a:pPr>
            <a:r>
              <a:rPr lang="en-US" sz="1200"/>
              <a:t>II.  Hear testimony from Copsync911 or other entities offering a similar product.</a:t>
            </a:r>
            <a:endParaRPr/>
          </a:p>
          <a:p>
            <a:pPr indent="0" lvl="0" marL="0" rtl="0" algn="l">
              <a:spcBef>
                <a:spcPts val="240"/>
              </a:spcBef>
              <a:spcAft>
                <a:spcPts val="0"/>
              </a:spcAft>
              <a:buClr>
                <a:schemeClr val="dk1"/>
              </a:buClr>
              <a:buSzPts val="1200"/>
              <a:buNone/>
            </a:pPr>
            <a:r>
              <a:rPr lang="en-US" sz="1200"/>
              <a:t>III.  Identify potential sources of funding for such threat notification systems.</a:t>
            </a:r>
            <a:endParaRPr/>
          </a:p>
          <a:p>
            <a:pPr indent="0" lvl="0" marL="0" rtl="0" algn="l">
              <a:spcBef>
                <a:spcPts val="240"/>
              </a:spcBef>
              <a:spcAft>
                <a:spcPts val="0"/>
              </a:spcAft>
              <a:buClr>
                <a:schemeClr val="dk1"/>
              </a:buClr>
              <a:buSzPts val="1200"/>
              <a:buNone/>
            </a:pPr>
            <a:r>
              <a:rPr lang="en-US" sz="1200"/>
              <a:t>47:4  Chairperson; Quorum.  The members of the study committee shall elect a chairperson from among the members.  The first meeting of the committee shall be called by the senate member.  The first meeting of the committee shall be held within 45 days of the effective date of this section.  Three members of the committee shall constitute a quorum.</a:t>
            </a:r>
            <a:endParaRPr/>
          </a:p>
          <a:p>
            <a:pPr indent="0" lvl="0" marL="0" rtl="0" algn="l">
              <a:spcBef>
                <a:spcPts val="240"/>
              </a:spcBef>
              <a:spcAft>
                <a:spcPts val="0"/>
              </a:spcAft>
              <a:buClr>
                <a:schemeClr val="dk1"/>
              </a:buClr>
              <a:buSzPts val="1200"/>
              <a:buNone/>
            </a:pPr>
            <a:r>
              <a:rPr lang="en-US" sz="1200"/>
              <a:t>47:5  Report.  The committee shall report its findings and any recommendations for proposed legislation to the president of the senate, the speaker of the house of representatives, the senate clerk, the house clerk, the governor, and the state library on or before November 1, 2016.</a:t>
            </a:r>
            <a:endParaRPr/>
          </a:p>
          <a:p>
            <a:pPr indent="0" lvl="0" marL="0" rtl="0" algn="l">
              <a:spcBef>
                <a:spcPts val="240"/>
              </a:spcBef>
              <a:spcAft>
                <a:spcPts val="0"/>
              </a:spcAft>
              <a:buClr>
                <a:schemeClr val="dk1"/>
              </a:buClr>
              <a:buSzPts val="1200"/>
              <a:buNone/>
            </a:pPr>
            <a:r>
              <a:rPr lang="en-US" sz="1200"/>
              <a:t>47:6  Effective Date.  This act shall take effect upon its passage.</a:t>
            </a:r>
            <a:endParaRPr/>
          </a:p>
        </p:txBody>
      </p:sp>
      <p:sp>
        <p:nvSpPr>
          <p:cNvPr id="613" name="Google Shape;613;p50"/>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5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Sample Bills – 2016 SB370</a:t>
            </a:r>
            <a:endParaRPr/>
          </a:p>
        </p:txBody>
      </p:sp>
      <p:sp>
        <p:nvSpPr>
          <p:cNvPr id="620" name="Google Shape;620;p51"/>
          <p:cNvSpPr txBox="1"/>
          <p:nvPr>
            <p:ph idx="1" type="body"/>
          </p:nvPr>
        </p:nvSpPr>
        <p:spPr>
          <a:xfrm>
            <a:off x="1752600" y="2134396"/>
            <a:ext cx="9525000" cy="3733004"/>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lang="en-US" sz="2400"/>
              <a:t>Mark the “Study Committee” checkbox</a:t>
            </a:r>
            <a:endParaRPr/>
          </a:p>
          <a:p>
            <a:pPr indent="-342900" lvl="0" marL="342900" rtl="0" algn="l">
              <a:spcBef>
                <a:spcPts val="480"/>
              </a:spcBef>
              <a:spcAft>
                <a:spcPts val="0"/>
              </a:spcAft>
              <a:buClr>
                <a:schemeClr val="dk1"/>
              </a:buClr>
              <a:buSzPts val="2400"/>
              <a:buChar char="•"/>
            </a:pPr>
            <a:r>
              <a:rPr lang="en-US" sz="2400"/>
              <a:t>Mark as Low impact</a:t>
            </a:r>
            <a:endParaRPr/>
          </a:p>
          <a:p>
            <a:pPr indent="-342900" lvl="0" marL="342900" rtl="0" algn="l">
              <a:spcBef>
                <a:spcPts val="480"/>
              </a:spcBef>
              <a:spcAft>
                <a:spcPts val="0"/>
              </a:spcAft>
              <a:buClr>
                <a:schemeClr val="dk1"/>
              </a:buClr>
              <a:buSzPts val="2400"/>
              <a:buChar char="•"/>
            </a:pPr>
            <a:r>
              <a:rPr lang="en-US" sz="2400"/>
              <a:t>Select the topic it pertains to;  hit save and move to the next bill!</a:t>
            </a:r>
            <a:endParaRPr/>
          </a:p>
          <a:p>
            <a:pPr indent="-342900" lvl="0" marL="342900" rtl="0" algn="l">
              <a:spcBef>
                <a:spcPts val="480"/>
              </a:spcBef>
              <a:spcAft>
                <a:spcPts val="0"/>
              </a:spcAft>
              <a:buClr>
                <a:schemeClr val="dk1"/>
              </a:buClr>
              <a:buSzPts val="2400"/>
              <a:buChar char="•"/>
            </a:pPr>
            <a:r>
              <a:rPr lang="en-US" sz="2400"/>
              <a:t>In recent years we have been occasionally including gold standard recommendations for or against specific study committees but these are the exception.</a:t>
            </a:r>
            <a:endParaRPr/>
          </a:p>
          <a:p>
            <a:pPr indent="-228600" lvl="0" marL="342900" rtl="0" algn="l">
              <a:spcBef>
                <a:spcPts val="360"/>
              </a:spcBef>
              <a:spcAft>
                <a:spcPts val="0"/>
              </a:spcAft>
              <a:buClr>
                <a:schemeClr val="dk1"/>
              </a:buClr>
              <a:buSzPts val="1800"/>
              <a:buNone/>
            </a:pPr>
            <a:r>
              <a:t/>
            </a:r>
            <a:endParaRPr sz="1800"/>
          </a:p>
        </p:txBody>
      </p:sp>
      <p:sp>
        <p:nvSpPr>
          <p:cNvPr id="621" name="Google Shape;621;p51"/>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Resources</a:t>
            </a:r>
            <a:endParaRPr/>
          </a:p>
        </p:txBody>
      </p:sp>
      <p:sp>
        <p:nvSpPr>
          <p:cNvPr id="141" name="Google Shape;141;p6"/>
          <p:cNvSpPr txBox="1"/>
          <p:nvPr>
            <p:ph idx="1" type="body"/>
          </p:nvPr>
        </p:nvSpPr>
        <p:spPr>
          <a:xfrm>
            <a:off x="1752600" y="1600200"/>
            <a:ext cx="8686800" cy="48768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spcBef>
                <a:spcPts val="0"/>
              </a:spcBef>
              <a:spcAft>
                <a:spcPts val="0"/>
              </a:spcAft>
              <a:buClr>
                <a:schemeClr val="dk1"/>
              </a:buClr>
              <a:buSzPct val="100000"/>
              <a:buNone/>
            </a:pPr>
            <a:r>
              <a:t/>
            </a:r>
            <a:endParaRPr/>
          </a:p>
          <a:p>
            <a:pPr indent="-342900" lvl="0" marL="342900" rtl="0" algn="l">
              <a:spcBef>
                <a:spcPts val="481"/>
              </a:spcBef>
              <a:spcAft>
                <a:spcPts val="0"/>
              </a:spcAft>
              <a:buClr>
                <a:schemeClr val="dk1"/>
              </a:buClr>
              <a:buSzPct val="100000"/>
              <a:buChar char="•"/>
            </a:pPr>
            <a:r>
              <a:rPr lang="en-US" sz="2600"/>
              <a:t>NHLA Forum – </a:t>
            </a:r>
            <a:r>
              <a:rPr lang="en-US" sz="2600" u="sng">
                <a:solidFill>
                  <a:schemeClr val="hlink"/>
                </a:solidFill>
                <a:hlinkClick r:id="rId3"/>
              </a:rPr>
              <a:t>discourse.nhliberty.org</a:t>
            </a:r>
            <a:br>
              <a:rPr lang="en-US" sz="2600"/>
            </a:br>
            <a:endParaRPr sz="2600"/>
          </a:p>
          <a:p>
            <a:pPr indent="-342900" lvl="0" marL="342900" rtl="0" algn="l">
              <a:spcBef>
                <a:spcPts val="481"/>
              </a:spcBef>
              <a:spcAft>
                <a:spcPts val="0"/>
              </a:spcAft>
              <a:buClr>
                <a:schemeClr val="dk1"/>
              </a:buClr>
              <a:buSzPct val="100000"/>
              <a:buChar char="•"/>
            </a:pPr>
            <a:r>
              <a:rPr lang="en-US" sz="2600"/>
              <a:t>Members Facebook Group </a:t>
            </a:r>
            <a:r>
              <a:rPr lang="en-US" sz="2400"/>
              <a:t>– </a:t>
            </a:r>
            <a:r>
              <a:rPr lang="en-US" sz="2400" u="sng">
                <a:solidFill>
                  <a:schemeClr val="hlink"/>
                </a:solidFill>
                <a:hlinkClick r:id="rId4"/>
              </a:rPr>
              <a:t>nhliberty.org/facebook</a:t>
            </a:r>
            <a:endParaRPr sz="2400"/>
          </a:p>
          <a:p>
            <a:pPr indent="-190182" lvl="0" marL="342900" rtl="0" algn="l">
              <a:spcBef>
                <a:spcPts val="481"/>
              </a:spcBef>
              <a:spcAft>
                <a:spcPts val="0"/>
              </a:spcAft>
              <a:buClr>
                <a:schemeClr val="dk1"/>
              </a:buClr>
              <a:buSzPct val="100000"/>
              <a:buNone/>
            </a:pPr>
            <a:r>
              <a:t/>
            </a:r>
            <a:endParaRPr sz="2600"/>
          </a:p>
          <a:p>
            <a:pPr indent="-342900" lvl="0" marL="342900" rtl="0" algn="l">
              <a:spcBef>
                <a:spcPts val="518"/>
              </a:spcBef>
              <a:spcAft>
                <a:spcPts val="0"/>
              </a:spcAft>
              <a:buClr>
                <a:schemeClr val="dk1"/>
              </a:buClr>
              <a:buSzPct val="100000"/>
              <a:buChar char="•"/>
            </a:pPr>
            <a:r>
              <a:rPr lang="en-US" sz="2800"/>
              <a:t>NH Constitution - </a:t>
            </a:r>
            <a:r>
              <a:rPr lang="en-US" sz="2800" u="sng">
                <a:solidFill>
                  <a:schemeClr val="hlink"/>
                </a:solidFill>
                <a:hlinkClick r:id="rId5"/>
              </a:rPr>
              <a:t>www.nh.gov/glance/constitution.htm</a:t>
            </a:r>
            <a:endParaRPr sz="2800"/>
          </a:p>
          <a:p>
            <a:pPr indent="-342900" lvl="0" marL="342900" rtl="0" algn="l">
              <a:spcBef>
                <a:spcPts val="518"/>
              </a:spcBef>
              <a:spcAft>
                <a:spcPts val="0"/>
              </a:spcAft>
              <a:buClr>
                <a:schemeClr val="dk1"/>
              </a:buClr>
              <a:buSzPct val="100000"/>
              <a:buChar char="•"/>
            </a:pPr>
            <a:r>
              <a:rPr lang="en-US" sz="2800"/>
              <a:t>NH Revised Statutes Online (RSA) - Current Law - </a:t>
            </a:r>
            <a:r>
              <a:rPr lang="en-US" sz="2800" u="sng">
                <a:solidFill>
                  <a:schemeClr val="hlink"/>
                </a:solidFill>
                <a:hlinkClick r:id="rId6"/>
              </a:rPr>
              <a:t>gencourt.state.nh.us/rsa/html/indexes/default.html</a:t>
            </a:r>
            <a:endParaRPr sz="2800"/>
          </a:p>
          <a:p>
            <a:pPr indent="-178435" lvl="0" marL="342900" rtl="0" algn="l">
              <a:spcBef>
                <a:spcPts val="518"/>
              </a:spcBef>
              <a:spcAft>
                <a:spcPts val="0"/>
              </a:spcAft>
              <a:buClr>
                <a:schemeClr val="dk1"/>
              </a:buClr>
              <a:buSzPct val="100000"/>
              <a:buNone/>
            </a:pPr>
            <a:r>
              <a:t/>
            </a:r>
            <a:endParaRPr sz="2800"/>
          </a:p>
          <a:p>
            <a:pPr indent="-342900" lvl="0" marL="342900" rtl="0" algn="l">
              <a:spcBef>
                <a:spcPts val="518"/>
              </a:spcBef>
              <a:spcAft>
                <a:spcPts val="0"/>
              </a:spcAft>
              <a:buClr>
                <a:schemeClr val="dk1"/>
              </a:buClr>
              <a:buSzPct val="100000"/>
              <a:buChar char="•"/>
            </a:pPr>
            <a:r>
              <a:rPr lang="en-US" sz="2800"/>
              <a:t>NH Dem Platform – </a:t>
            </a:r>
            <a:r>
              <a:rPr lang="en-US" sz="2800" u="sng">
                <a:solidFill>
                  <a:schemeClr val="hlink"/>
                </a:solidFill>
                <a:hlinkClick r:id="rId7"/>
              </a:rPr>
              <a:t>nhdp.org/who-we-are/our-platform</a:t>
            </a:r>
            <a:endParaRPr sz="2800"/>
          </a:p>
          <a:p>
            <a:pPr indent="-342900" lvl="0" marL="342900" rtl="0" algn="l">
              <a:spcBef>
                <a:spcPts val="592"/>
              </a:spcBef>
              <a:spcAft>
                <a:spcPts val="0"/>
              </a:spcAft>
              <a:buClr>
                <a:schemeClr val="dk1"/>
              </a:buClr>
              <a:buSzPct val="100000"/>
              <a:buChar char="•"/>
            </a:pPr>
            <a:r>
              <a:rPr lang="en-US" sz="2800"/>
              <a:t>NH GOP Platform </a:t>
            </a:r>
            <a:r>
              <a:rPr lang="en-US"/>
              <a:t>– </a:t>
            </a:r>
            <a:r>
              <a:rPr lang="en-US" sz="2400" u="sng">
                <a:solidFill>
                  <a:schemeClr val="hlink"/>
                </a:solidFill>
                <a:hlinkClick r:id="rId8"/>
              </a:rPr>
              <a:t>nh.gop/platform</a:t>
            </a:r>
            <a:endParaRPr sz="2400"/>
          </a:p>
          <a:p>
            <a:pPr indent="-342900" lvl="0" marL="342900" rtl="0" algn="l">
              <a:spcBef>
                <a:spcPts val="518"/>
              </a:spcBef>
              <a:spcAft>
                <a:spcPts val="0"/>
              </a:spcAft>
              <a:buClr>
                <a:schemeClr val="dk1"/>
              </a:buClr>
              <a:buSzPct val="100000"/>
              <a:buChar char="•"/>
            </a:pPr>
            <a:r>
              <a:rPr lang="en-US" sz="2800"/>
              <a:t>NH Libertarian Platform – </a:t>
            </a:r>
            <a:r>
              <a:rPr lang="en-US" sz="2400" u="sng">
                <a:solidFill>
                  <a:schemeClr val="hlink"/>
                </a:solidFill>
                <a:hlinkClick r:id="rId9"/>
              </a:rPr>
              <a:t>www.lpnh.org/about/platform</a:t>
            </a:r>
            <a:endParaRPr sz="2400"/>
          </a:p>
          <a:p>
            <a:pPr indent="-201930" lvl="0" marL="342900" rtl="0" algn="l">
              <a:spcBef>
                <a:spcPts val="444"/>
              </a:spcBef>
              <a:spcAft>
                <a:spcPts val="0"/>
              </a:spcAft>
              <a:buClr>
                <a:schemeClr val="dk1"/>
              </a:buClr>
              <a:buSzPct val="100000"/>
              <a:buNone/>
            </a:pPr>
            <a:r>
              <a:t/>
            </a:r>
            <a:endParaRPr sz="2400"/>
          </a:p>
          <a:p>
            <a:pPr indent="-154940" lvl="0" marL="342900" rtl="0" algn="l">
              <a:spcBef>
                <a:spcPts val="592"/>
              </a:spcBef>
              <a:spcAft>
                <a:spcPts val="0"/>
              </a:spcAft>
              <a:buClr>
                <a:schemeClr val="dk1"/>
              </a:buClr>
              <a:buSzPct val="100000"/>
              <a:buNone/>
            </a:pPr>
            <a:r>
              <a:t/>
            </a:r>
            <a:endParaRPr/>
          </a:p>
          <a:p>
            <a:pPr indent="-154940" lvl="0" marL="342900" rtl="0" algn="l">
              <a:spcBef>
                <a:spcPts val="592"/>
              </a:spcBef>
              <a:spcAft>
                <a:spcPts val="0"/>
              </a:spcAft>
              <a:buClr>
                <a:schemeClr val="dk1"/>
              </a:buClr>
              <a:buSzPct val="100000"/>
              <a:buNone/>
            </a:pPr>
            <a:r>
              <a:t/>
            </a:r>
            <a:endParaRPr/>
          </a:p>
        </p:txBody>
      </p:sp>
      <p:sp>
        <p:nvSpPr>
          <p:cNvPr id="142" name="Google Shape;142;p6"/>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Resources - NHLA Positions</a:t>
            </a:r>
            <a:endParaRPr/>
          </a:p>
        </p:txBody>
      </p:sp>
      <p:sp>
        <p:nvSpPr>
          <p:cNvPr id="149" name="Google Shape;149;p7"/>
          <p:cNvSpPr txBox="1"/>
          <p:nvPr>
            <p:ph idx="1" type="body"/>
          </p:nvPr>
        </p:nvSpPr>
        <p:spPr>
          <a:xfrm>
            <a:off x="609600" y="1600205"/>
            <a:ext cx="10972800" cy="4525963"/>
          </a:xfrm>
          <a:prstGeom prst="rect">
            <a:avLst/>
          </a:prstGeom>
          <a:noFill/>
          <a:ln>
            <a:noFill/>
          </a:ln>
        </p:spPr>
        <p:txBody>
          <a:bodyPr anchorCtr="0" anchor="t" bIns="45700" lIns="91425" spcFirstLastPara="1" rIns="91425" wrap="square" tIns="45700">
            <a:normAutofit fontScale="85000" lnSpcReduction="20000"/>
          </a:bodyPr>
          <a:lstStyle/>
          <a:p>
            <a:pPr indent="-170180" lvl="0" marL="342900" rtl="0" algn="l">
              <a:spcBef>
                <a:spcPts val="0"/>
              </a:spcBef>
              <a:spcAft>
                <a:spcPts val="0"/>
              </a:spcAft>
              <a:buClr>
                <a:schemeClr val="dk1"/>
              </a:buClr>
              <a:buSzPct val="100000"/>
              <a:buNone/>
            </a:pPr>
            <a:r>
              <a:t/>
            </a:r>
            <a:endParaRPr/>
          </a:p>
          <a:p>
            <a:pPr indent="-342900" lvl="0" marL="342900" rtl="0" algn="l">
              <a:spcBef>
                <a:spcPts val="544"/>
              </a:spcBef>
              <a:spcAft>
                <a:spcPts val="0"/>
              </a:spcAft>
              <a:buClr>
                <a:schemeClr val="dk1"/>
              </a:buClr>
              <a:buSzPct val="100000"/>
              <a:buChar char="•"/>
            </a:pPr>
            <a:r>
              <a:rPr lang="en-US"/>
              <a:t>Occupational Licensing – Protectionist barrier to entry into the workforce</a:t>
            </a:r>
            <a:endParaRPr/>
          </a:p>
          <a:p>
            <a:pPr indent="-170180" lvl="0" marL="342900" rtl="0" algn="l">
              <a:spcBef>
                <a:spcPts val="544"/>
              </a:spcBef>
              <a:spcAft>
                <a:spcPts val="0"/>
              </a:spcAft>
              <a:buClr>
                <a:schemeClr val="dk1"/>
              </a:buClr>
              <a:buSzPct val="100000"/>
              <a:buNone/>
            </a:pPr>
            <a:r>
              <a:t/>
            </a:r>
            <a:endParaRPr/>
          </a:p>
          <a:p>
            <a:pPr indent="-342900" lvl="0" marL="342900" rtl="0" algn="l">
              <a:spcBef>
                <a:spcPts val="544"/>
              </a:spcBef>
              <a:spcAft>
                <a:spcPts val="0"/>
              </a:spcAft>
              <a:buClr>
                <a:schemeClr val="dk1"/>
              </a:buClr>
              <a:buSzPct val="100000"/>
              <a:buChar char="•"/>
            </a:pPr>
            <a:r>
              <a:rPr lang="en-US"/>
              <a:t>Drug Policy – Self-Ownership / Prohibition is a failure</a:t>
            </a:r>
            <a:endParaRPr/>
          </a:p>
          <a:p>
            <a:pPr indent="-170180" lvl="0" marL="342900" rtl="0" algn="l">
              <a:spcBef>
                <a:spcPts val="544"/>
              </a:spcBef>
              <a:spcAft>
                <a:spcPts val="0"/>
              </a:spcAft>
              <a:buClr>
                <a:schemeClr val="dk1"/>
              </a:buClr>
              <a:buSzPct val="100000"/>
              <a:buNone/>
            </a:pPr>
            <a:r>
              <a:t/>
            </a:r>
            <a:endParaRPr/>
          </a:p>
          <a:p>
            <a:pPr indent="-342900" lvl="0" marL="342900" rtl="0" algn="l">
              <a:spcBef>
                <a:spcPts val="544"/>
              </a:spcBef>
              <a:spcAft>
                <a:spcPts val="0"/>
              </a:spcAft>
              <a:buClr>
                <a:schemeClr val="dk1"/>
              </a:buClr>
              <a:buSzPct val="100000"/>
              <a:buChar char="•"/>
            </a:pPr>
            <a:r>
              <a:rPr lang="en-US"/>
              <a:t>Education – Families should control - not government</a:t>
            </a:r>
            <a:endParaRPr/>
          </a:p>
          <a:p>
            <a:pPr indent="-170180" lvl="0" marL="342900" rtl="0" algn="l">
              <a:spcBef>
                <a:spcPts val="544"/>
              </a:spcBef>
              <a:spcAft>
                <a:spcPts val="0"/>
              </a:spcAft>
              <a:buClr>
                <a:schemeClr val="dk1"/>
              </a:buClr>
              <a:buSzPct val="100000"/>
              <a:buNone/>
            </a:pPr>
            <a:r>
              <a:t/>
            </a:r>
            <a:endParaRPr/>
          </a:p>
          <a:p>
            <a:pPr indent="-342900" lvl="0" marL="342900" rtl="0" algn="l">
              <a:spcBef>
                <a:spcPts val="544"/>
              </a:spcBef>
              <a:spcAft>
                <a:spcPts val="0"/>
              </a:spcAft>
              <a:buClr>
                <a:schemeClr val="dk1"/>
              </a:buClr>
              <a:buSzPct val="100000"/>
              <a:buChar char="•"/>
            </a:pPr>
            <a:r>
              <a:rPr lang="en-US"/>
              <a:t>Government Transparency – Mitigates corruption and waste</a:t>
            </a:r>
            <a:endParaRPr/>
          </a:p>
          <a:p>
            <a:pPr indent="-170180" lvl="0" marL="342900" rtl="0" algn="l">
              <a:spcBef>
                <a:spcPts val="544"/>
              </a:spcBef>
              <a:spcAft>
                <a:spcPts val="0"/>
              </a:spcAft>
              <a:buClr>
                <a:schemeClr val="dk1"/>
              </a:buClr>
              <a:buSzPct val="100000"/>
              <a:buNone/>
            </a:pPr>
            <a:r>
              <a:t/>
            </a:r>
            <a:endParaRPr/>
          </a:p>
          <a:p>
            <a:pPr indent="-342900" lvl="0" marL="342900" rtl="0" algn="l">
              <a:spcBef>
                <a:spcPts val="544"/>
              </a:spcBef>
              <a:spcAft>
                <a:spcPts val="0"/>
              </a:spcAft>
              <a:buClr>
                <a:schemeClr val="dk1"/>
              </a:buClr>
              <a:buSzPct val="100000"/>
              <a:buChar char="•"/>
            </a:pPr>
            <a:r>
              <a:rPr lang="en-US"/>
              <a:t>Death Penalty – Against</a:t>
            </a:r>
            <a:endParaRPr/>
          </a:p>
          <a:p>
            <a:pPr indent="0" lvl="0" marL="0" rtl="0" algn="l">
              <a:spcBef>
                <a:spcPts val="544"/>
              </a:spcBef>
              <a:spcAft>
                <a:spcPts val="0"/>
              </a:spcAft>
              <a:buClr>
                <a:schemeClr val="dk1"/>
              </a:buClr>
              <a:buSzPct val="100000"/>
              <a:buNone/>
            </a:pPr>
            <a:r>
              <a:t/>
            </a:r>
            <a:endParaRPr/>
          </a:p>
        </p:txBody>
      </p:sp>
      <p:sp>
        <p:nvSpPr>
          <p:cNvPr id="150" name="Google Shape;150;p7"/>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Resources - NHLA Positions</a:t>
            </a:r>
            <a:endParaRPr/>
          </a:p>
        </p:txBody>
      </p:sp>
      <p:sp>
        <p:nvSpPr>
          <p:cNvPr id="157" name="Google Shape;157;p8"/>
          <p:cNvSpPr txBox="1"/>
          <p:nvPr>
            <p:ph idx="1" type="body"/>
          </p:nvPr>
        </p:nvSpPr>
        <p:spPr>
          <a:xfrm>
            <a:off x="609600" y="1600205"/>
            <a:ext cx="109728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Gun Rights – Pro Article 2a - No permission slips</a:t>
            </a:r>
            <a:endParaRPr/>
          </a:p>
          <a:p>
            <a:pPr indent="-342900" lvl="0" marL="342900" rtl="0" algn="l">
              <a:spcBef>
                <a:spcPts val="640"/>
              </a:spcBef>
              <a:spcAft>
                <a:spcPts val="0"/>
              </a:spcAft>
              <a:buClr>
                <a:schemeClr val="dk1"/>
              </a:buClr>
              <a:buSzPts val="3200"/>
              <a:buChar char="•"/>
            </a:pPr>
            <a:r>
              <a:rPr lang="en-US"/>
              <a:t>Localism – Prefer Local decision making but not at the expense of individual liberty. </a:t>
            </a:r>
            <a:endParaRPr/>
          </a:p>
          <a:p>
            <a:pPr indent="-342900" lvl="0" marL="342900" rtl="0" algn="l">
              <a:spcBef>
                <a:spcPts val="640"/>
              </a:spcBef>
              <a:spcAft>
                <a:spcPts val="0"/>
              </a:spcAft>
              <a:buClr>
                <a:schemeClr val="dk1"/>
              </a:buClr>
              <a:buSzPts val="3200"/>
              <a:buChar char="•"/>
            </a:pPr>
            <a:r>
              <a:rPr lang="en-US"/>
              <a:t>Taxes – Reduce taxes. Rely on voluntary funding of services.</a:t>
            </a:r>
            <a:endParaRPr/>
          </a:p>
          <a:p>
            <a:pPr indent="-342900" lvl="0" marL="342900" rtl="0" algn="l">
              <a:spcBef>
                <a:spcPts val="640"/>
              </a:spcBef>
              <a:spcAft>
                <a:spcPts val="0"/>
              </a:spcAft>
              <a:buClr>
                <a:schemeClr val="dk1"/>
              </a:buClr>
              <a:buSzPts val="3200"/>
              <a:buChar char="•"/>
            </a:pPr>
            <a:r>
              <a:rPr lang="en-US"/>
              <a:t>Social Programs – Government programs promote dependency. Voluntary charity fosters more individualized care.</a:t>
            </a:r>
            <a:endParaRPr/>
          </a:p>
        </p:txBody>
      </p:sp>
      <p:sp>
        <p:nvSpPr>
          <p:cNvPr id="158" name="Google Shape;158;p8"/>
          <p:cNvSpPr txBox="1"/>
          <p:nvPr/>
        </p:nvSpPr>
        <p:spPr>
          <a:xfrm>
            <a:off x="962492" y="5985564"/>
            <a:ext cx="9995430" cy="369332"/>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Bill reviewers are strongly encouraged to read the Gold Standard each week to understand our positions.</a:t>
            </a:r>
            <a:endParaRPr/>
          </a:p>
        </p:txBody>
      </p:sp>
      <p:sp>
        <p:nvSpPr>
          <p:cNvPr id="159" name="Google Shape;159;p8"/>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57">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7">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7">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Resources – Prior Gold Standards</a:t>
            </a:r>
            <a:endParaRPr/>
          </a:p>
        </p:txBody>
      </p:sp>
      <p:sp>
        <p:nvSpPr>
          <p:cNvPr id="166" name="Google Shape;166;p9"/>
          <p:cNvSpPr txBox="1"/>
          <p:nvPr>
            <p:ph idx="12" type="sldNum"/>
          </p:nvPr>
        </p:nvSpPr>
        <p:spPr>
          <a:xfrm>
            <a:off x="8737600" y="635635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7" name="Google Shape;167;p9"/>
          <p:cNvSpPr txBox="1"/>
          <p:nvPr>
            <p:ph idx="1" type="body"/>
          </p:nvPr>
        </p:nvSpPr>
        <p:spPr>
          <a:xfrm>
            <a:off x="609600" y="1600205"/>
            <a:ext cx="109728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Spend some time reading some prior issues to</a:t>
            </a:r>
            <a:br>
              <a:rPr lang="en-US"/>
            </a:br>
            <a:r>
              <a:rPr lang="en-US"/>
              <a:t>get a sense of our positions, language, etc.</a:t>
            </a:r>
            <a:endParaRPr/>
          </a:p>
          <a:p>
            <a:pPr indent="-285750" lvl="1" marL="742950" rtl="0" algn="l">
              <a:spcBef>
                <a:spcPts val="560"/>
              </a:spcBef>
              <a:spcAft>
                <a:spcPts val="0"/>
              </a:spcAft>
              <a:buClr>
                <a:schemeClr val="dk1"/>
              </a:buClr>
              <a:buSzPts val="2800"/>
              <a:buChar char="–"/>
            </a:pPr>
            <a:r>
              <a:rPr lang="en-US" u="sng">
                <a:solidFill>
                  <a:schemeClr val="hlink"/>
                </a:solidFill>
                <a:hlinkClick r:id="rId4"/>
              </a:rPr>
              <a:t>nhliberty.org/category/gold-standard/</a:t>
            </a:r>
            <a:endParaRPr/>
          </a:p>
          <a:p>
            <a:pPr indent="-139700" lvl="0" marL="342900" rtl="0" algn="l">
              <a:spcBef>
                <a:spcPts val="64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Char char="•"/>
            </a:pPr>
            <a:r>
              <a:rPr lang="en-US"/>
              <a:t>Many bills or concepts are recycled year-over-year. We maintain a ‘spreadsheet’ form of prior year gold standards.</a:t>
            </a:r>
            <a:endParaRPr/>
          </a:p>
          <a:p>
            <a:pPr indent="-285750" lvl="1" marL="742950" rtl="0" algn="l">
              <a:spcBef>
                <a:spcPts val="560"/>
              </a:spcBef>
              <a:spcAft>
                <a:spcPts val="0"/>
              </a:spcAft>
              <a:buClr>
                <a:schemeClr val="dk1"/>
              </a:buClr>
              <a:buSzPts val="2800"/>
              <a:buChar char="–"/>
            </a:pPr>
            <a:r>
              <a:rPr lang="en-US" u="sng">
                <a:solidFill>
                  <a:schemeClr val="hlink"/>
                </a:solidFill>
                <a:hlinkClick r:id="rId5"/>
              </a:rPr>
              <a:t>nhliberty.org/legacy_gs</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67">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7">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7">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7">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7">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7">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2016-12-04T19:03:23Z</dcterms:created>
  <dc:creator>jcreem</dc:creator>
</cp:coreProperties>
</file>