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1.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handoutMasterIdLst>
    <p:handoutMasterId r:id="rId54"/>
  </p:handoutMasterIdLst>
  <p:sldIdLst>
    <p:sldId id="256" r:id="rId2"/>
    <p:sldId id="266" r:id="rId3"/>
    <p:sldId id="257" r:id="rId4"/>
    <p:sldId id="260" r:id="rId5"/>
    <p:sldId id="262" r:id="rId6"/>
    <p:sldId id="258" r:id="rId7"/>
    <p:sldId id="267" r:id="rId8"/>
    <p:sldId id="268" r:id="rId9"/>
    <p:sldId id="269" r:id="rId10"/>
    <p:sldId id="314" r:id="rId11"/>
    <p:sldId id="299" r:id="rId12"/>
    <p:sldId id="259" r:id="rId13"/>
    <p:sldId id="304" r:id="rId14"/>
    <p:sldId id="300" r:id="rId15"/>
    <p:sldId id="301" r:id="rId16"/>
    <p:sldId id="303" r:id="rId17"/>
    <p:sldId id="305" r:id="rId18"/>
    <p:sldId id="296" r:id="rId19"/>
    <p:sldId id="306" r:id="rId20"/>
    <p:sldId id="307" r:id="rId21"/>
    <p:sldId id="318" r:id="rId22"/>
    <p:sldId id="297" r:id="rId23"/>
    <p:sldId id="275" r:id="rId24"/>
    <p:sldId id="273" r:id="rId25"/>
    <p:sldId id="308" r:id="rId26"/>
    <p:sldId id="309" r:id="rId27"/>
    <p:sldId id="279" r:id="rId28"/>
    <p:sldId id="310" r:id="rId29"/>
    <p:sldId id="274" r:id="rId30"/>
    <p:sldId id="290" r:id="rId31"/>
    <p:sldId id="311" r:id="rId32"/>
    <p:sldId id="312" r:id="rId33"/>
    <p:sldId id="313" r:id="rId34"/>
    <p:sldId id="261" r:id="rId35"/>
    <p:sldId id="316" r:id="rId36"/>
    <p:sldId id="292" r:id="rId37"/>
    <p:sldId id="293" r:id="rId38"/>
    <p:sldId id="294" r:id="rId39"/>
    <p:sldId id="317" r:id="rId40"/>
    <p:sldId id="319" r:id="rId41"/>
    <p:sldId id="320" r:id="rId42"/>
    <p:sldId id="281" r:id="rId43"/>
    <p:sldId id="315" r:id="rId44"/>
    <p:sldId id="270" r:id="rId45"/>
    <p:sldId id="271" r:id="rId46"/>
    <p:sldId id="282" r:id="rId47"/>
    <p:sldId id="284" r:id="rId48"/>
    <p:sldId id="285" r:id="rId49"/>
    <p:sldId id="286" r:id="rId50"/>
    <p:sldId id="288" r:id="rId51"/>
    <p:sldId id="289" r:id="rId52"/>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ffrey Creem" initials="JC" lastIdx="1" clrIdx="0">
    <p:extLst>
      <p:ext uri="{19B8F6BF-5375-455C-9EA6-DF929625EA0E}">
        <p15:presenceInfo xmlns:p15="http://schemas.microsoft.com/office/powerpoint/2012/main" userId="290465b5e69759e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86" autoAdjust="0"/>
    <p:restoredTop sz="83199" autoAdjust="0"/>
  </p:normalViewPr>
  <p:slideViewPr>
    <p:cSldViewPr>
      <p:cViewPr varScale="1">
        <p:scale>
          <a:sx n="95" d="100"/>
          <a:sy n="95" d="100"/>
        </p:scale>
        <p:origin x="1230" y="78"/>
      </p:cViewPr>
      <p:guideLst>
        <p:guide orient="horz" pos="2160"/>
        <p:guide pos="3840"/>
      </p:guideLst>
    </p:cSldViewPr>
  </p:slideViewPr>
  <p:notesTextViewPr>
    <p:cViewPr>
      <p:scale>
        <a:sx n="1" d="1"/>
        <a:sy n="1" d="1"/>
      </p:scale>
      <p:origin x="0" y="0"/>
    </p:cViewPr>
  </p:notesTextViewPr>
  <p:notesViewPr>
    <p:cSldViewPr>
      <p:cViewPr varScale="1">
        <p:scale>
          <a:sx n="68" d="100"/>
          <a:sy n="68" d="100"/>
        </p:scale>
        <p:origin x="1944"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11-17T09:32:36.974" idx="1">
    <p:pos x="10" y="10"/>
    <p:text/>
    <p:extLst>
      <p:ext uri="{C676402C-5697-4E1C-873F-D02D1690AC5C}">
        <p15:threadingInfo xmlns:p15="http://schemas.microsoft.com/office/powerpoint/2012/main" timeZoneBias="30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5747" tIns="47873" rIns="95747" bIns="47873" rtlCol="0"/>
          <a:lstStyle>
            <a:lvl1pPr algn="l">
              <a:defRPr sz="1300"/>
            </a:lvl1pPr>
          </a:lstStyle>
          <a:p>
            <a:endParaRPr lang="en-US" dirty="0"/>
          </a:p>
        </p:txBody>
      </p:sp>
      <p:sp>
        <p:nvSpPr>
          <p:cNvPr id="3" name="Date Placeholder 2"/>
          <p:cNvSpPr>
            <a:spLocks noGrp="1"/>
          </p:cNvSpPr>
          <p:nvPr>
            <p:ph type="dt" sz="quarter" idx="1"/>
          </p:nvPr>
        </p:nvSpPr>
        <p:spPr>
          <a:xfrm>
            <a:off x="4143587" y="0"/>
            <a:ext cx="3169920" cy="481727"/>
          </a:xfrm>
          <a:prstGeom prst="rect">
            <a:avLst/>
          </a:prstGeom>
        </p:spPr>
        <p:txBody>
          <a:bodyPr vert="horz" lIns="95747" tIns="47873" rIns="95747" bIns="47873" rtlCol="0"/>
          <a:lstStyle>
            <a:lvl1pPr algn="r">
              <a:defRPr sz="1300"/>
            </a:lvl1pPr>
          </a:lstStyle>
          <a:p>
            <a:fld id="{66C8CC86-330D-4CF2-9241-C98A93BD7EFD}" type="datetimeFigureOut">
              <a:rPr lang="en-US" smtClean="0"/>
              <a:t>1/18/2020</a:t>
            </a:fld>
            <a:endParaRPr lang="en-US" dirty="0"/>
          </a:p>
        </p:txBody>
      </p:sp>
      <p:sp>
        <p:nvSpPr>
          <p:cNvPr id="4" name="Footer Placeholder 3"/>
          <p:cNvSpPr>
            <a:spLocks noGrp="1"/>
          </p:cNvSpPr>
          <p:nvPr>
            <p:ph type="ftr" sz="quarter" idx="2"/>
          </p:nvPr>
        </p:nvSpPr>
        <p:spPr>
          <a:xfrm>
            <a:off x="0" y="9119475"/>
            <a:ext cx="3169920" cy="481726"/>
          </a:xfrm>
          <a:prstGeom prst="rect">
            <a:avLst/>
          </a:prstGeom>
        </p:spPr>
        <p:txBody>
          <a:bodyPr vert="horz" lIns="95747" tIns="47873" rIns="95747" bIns="47873"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587" y="9119475"/>
            <a:ext cx="3169920" cy="481726"/>
          </a:xfrm>
          <a:prstGeom prst="rect">
            <a:avLst/>
          </a:prstGeom>
        </p:spPr>
        <p:txBody>
          <a:bodyPr vert="horz" lIns="95747" tIns="47873" rIns="95747" bIns="47873" rtlCol="0" anchor="b"/>
          <a:lstStyle>
            <a:lvl1pPr algn="r">
              <a:defRPr sz="1300"/>
            </a:lvl1pPr>
          </a:lstStyle>
          <a:p>
            <a:fld id="{1AE239E9-26D8-41F5-BCB4-EC65A849CC35}" type="slidenum">
              <a:rPr lang="en-US" smtClean="0"/>
              <a:t>‹#›</a:t>
            </a:fld>
            <a:endParaRPr lang="en-US" dirty="0"/>
          </a:p>
        </p:txBody>
      </p:sp>
    </p:spTree>
    <p:extLst>
      <p:ext uri="{BB962C8B-B14F-4D97-AF65-F5344CB8AC3E}">
        <p14:creationId xmlns:p14="http://schemas.microsoft.com/office/powerpoint/2010/main" val="30858955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5747" tIns="47873" rIns="95747" bIns="47873" rtlCol="0"/>
          <a:lstStyle>
            <a:lvl1pPr algn="l">
              <a:defRPr sz="13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5747" tIns="47873" rIns="95747" bIns="47873" rtlCol="0"/>
          <a:lstStyle>
            <a:lvl1pPr algn="r">
              <a:defRPr sz="1300"/>
            </a:lvl1pPr>
          </a:lstStyle>
          <a:p>
            <a:fld id="{DF0C5301-D99A-4734-BC2B-C84398C225FA}" type="datetimeFigureOut">
              <a:rPr lang="en-US" smtClean="0"/>
              <a:t>1/18/2020</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5747" tIns="47873" rIns="95747" bIns="47873"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5747" tIns="47873" rIns="95747" bIns="4787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5747" tIns="47873" rIns="95747" bIns="47873"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5747" tIns="47873" rIns="95747" bIns="47873" rtlCol="0" anchor="b"/>
          <a:lstStyle>
            <a:lvl1pPr algn="r">
              <a:defRPr sz="1300"/>
            </a:lvl1pPr>
          </a:lstStyle>
          <a:p>
            <a:fld id="{91D09C39-4189-4AC6-A00C-41EEBE7A8B6B}" type="slidenum">
              <a:rPr lang="en-US" smtClean="0"/>
              <a:t>‹#›</a:t>
            </a:fld>
            <a:endParaRPr lang="en-US" dirty="0"/>
          </a:p>
        </p:txBody>
      </p:sp>
    </p:spTree>
    <p:extLst>
      <p:ext uri="{BB962C8B-B14F-4D97-AF65-F5344CB8AC3E}">
        <p14:creationId xmlns:p14="http://schemas.microsoft.com/office/powerpoint/2010/main" val="1663869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mailto:research@nhliberty.org"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sz="1300" dirty="0"/>
              <a:t>Welcome to the New Hampshire Liberty Alliance Bill Review Training</a:t>
            </a:r>
          </a:p>
          <a:p>
            <a:r>
              <a:rPr lang="en-US" sz="1300" dirty="0"/>
              <a:t>The purpose of this training is to get you started with the information you'll need to participate as a bill reviewer.</a:t>
            </a:r>
          </a:p>
          <a:p>
            <a:endParaRPr lang="en-US" dirty="0"/>
          </a:p>
        </p:txBody>
      </p:sp>
      <p:sp>
        <p:nvSpPr>
          <p:cNvPr id="4" name="Slide Number Placeholder 3"/>
          <p:cNvSpPr>
            <a:spLocks noGrp="1"/>
          </p:cNvSpPr>
          <p:nvPr>
            <p:ph type="sldNum" sz="quarter" idx="10"/>
          </p:nvPr>
        </p:nvSpPr>
        <p:spPr/>
        <p:txBody>
          <a:bodyPr/>
          <a:lstStyle/>
          <a:p>
            <a:fld id="{91D09C39-4189-4AC6-A00C-41EEBE7A8B6B}" type="slidenum">
              <a:rPr lang="en-US" smtClean="0"/>
              <a:t>1</a:t>
            </a:fld>
            <a:endParaRPr lang="en-US" dirty="0"/>
          </a:p>
        </p:txBody>
      </p:sp>
    </p:spTree>
    <p:extLst>
      <p:ext uri="{BB962C8B-B14F-4D97-AF65-F5344CB8AC3E}">
        <p14:creationId xmlns:p14="http://schemas.microsoft.com/office/powerpoint/2010/main" val="20371936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D09C39-4189-4AC6-A00C-41EEBE7A8B6B}" type="slidenum">
              <a:rPr lang="en-US" smtClean="0"/>
              <a:t>10</a:t>
            </a:fld>
            <a:endParaRPr lang="en-US" dirty="0"/>
          </a:p>
        </p:txBody>
      </p:sp>
    </p:spTree>
    <p:extLst>
      <p:ext uri="{BB962C8B-B14F-4D97-AF65-F5344CB8AC3E}">
        <p14:creationId xmlns:p14="http://schemas.microsoft.com/office/powerpoint/2010/main" val="21019860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D09C39-4189-4AC6-A00C-41EEBE7A8B6B}" type="slidenum">
              <a:rPr lang="en-US" smtClean="0"/>
              <a:t>11</a:t>
            </a:fld>
            <a:endParaRPr lang="en-US" dirty="0"/>
          </a:p>
        </p:txBody>
      </p:sp>
    </p:spTree>
    <p:extLst>
      <p:ext uri="{BB962C8B-B14F-4D97-AF65-F5344CB8AC3E}">
        <p14:creationId xmlns:p14="http://schemas.microsoft.com/office/powerpoint/2010/main" val="37807819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There are usually more than 1,000 bills that we need to review and in that regard, any bill review that you complete adds value to the process however there are some guideline that you can use to help you figure out where to start.</a:t>
            </a:r>
          </a:p>
          <a:p>
            <a:pPr lvl="0"/>
            <a:r>
              <a:rPr lang="en-US" sz="1300" dirty="0"/>
              <a:t>Click</a:t>
            </a:r>
          </a:p>
          <a:p>
            <a:r>
              <a:rPr lang="en-US" sz="1300" dirty="0"/>
              <a:t>The most important thing you can do is to look at the list of unreviewed bills and review bills that have some action coming up on them in the statehouse. </a:t>
            </a:r>
          </a:p>
          <a:p>
            <a:pPr lvl="0"/>
            <a:r>
              <a:rPr lang="en-US" sz="1300" dirty="0"/>
              <a:t>Click</a:t>
            </a:r>
          </a:p>
          <a:p>
            <a:r>
              <a:rPr lang="en-US" sz="1300" dirty="0"/>
              <a:t>Bills, particularly as they apply to the current law can be complicated. Some reviewers choose to focus on a bills going through a particular committee or related to a topic about which they are passionate. Remaining focused on a topic that you care about is a great way to avoid burnout and to ensure that you have the deep knowledge that might be helpful on the more complicated bills.</a:t>
            </a:r>
          </a:p>
          <a:p>
            <a:pPr lvl="0"/>
            <a:r>
              <a:rPr lang="en-US" sz="1300" dirty="0"/>
              <a:t>Click</a:t>
            </a:r>
          </a:p>
          <a:p>
            <a:r>
              <a:rPr lang="en-US" sz="1300" dirty="0"/>
              <a:t>You may find that certain topics are already fairly well covered (for example, firearms related bills tend to have a lot of passionate followers) in which case you may start to see that certain topics are not well covered. If you are willing to dig into a topic like this (for example, insurance law) you could quickly become an expert.</a:t>
            </a:r>
          </a:p>
          <a:p>
            <a:pPr lvl="0"/>
            <a:r>
              <a:rPr lang="en-US" sz="1300" dirty="0"/>
              <a:t>Click</a:t>
            </a:r>
          </a:p>
          <a:p>
            <a:r>
              <a:rPr lang="en-US" sz="1300" dirty="0"/>
              <a:t>For your first few bills, the approach I recommend is to find a simple bill, regardless of topic and review it. Some bills have many pages of text or impact multiple complex areas of existing laws. Feel free to stay away from those as you get started.</a:t>
            </a:r>
          </a:p>
          <a:p>
            <a:pPr lvl="0"/>
            <a:r>
              <a:rPr lang="en-US" sz="1300" dirty="0"/>
              <a:t>Click</a:t>
            </a:r>
          </a:p>
          <a:p>
            <a:r>
              <a:rPr lang="en-US" sz="1300" dirty="0"/>
              <a:t>In the end, it is more important that you find a place to start that works for you and begin reviewing bills than almost anything else.</a:t>
            </a:r>
          </a:p>
          <a:p>
            <a:pPr lvl="0"/>
            <a:r>
              <a:rPr lang="en-US" sz="1300" dirty="0"/>
              <a:t>Click</a:t>
            </a:r>
          </a:p>
          <a:p>
            <a:r>
              <a:rPr lang="en-US" sz="1300" dirty="0"/>
              <a:t>Well, almost anything, remember we almost always need help with bills that have near term activity going on in the statehouse!</a:t>
            </a:r>
          </a:p>
          <a:p>
            <a:endParaRPr lang="en-US" dirty="0"/>
          </a:p>
        </p:txBody>
      </p:sp>
      <p:sp>
        <p:nvSpPr>
          <p:cNvPr id="4" name="Slide Number Placeholder 3"/>
          <p:cNvSpPr>
            <a:spLocks noGrp="1"/>
          </p:cNvSpPr>
          <p:nvPr>
            <p:ph type="sldNum" sz="quarter" idx="10"/>
          </p:nvPr>
        </p:nvSpPr>
        <p:spPr/>
        <p:txBody>
          <a:bodyPr/>
          <a:lstStyle/>
          <a:p>
            <a:fld id="{91D09C39-4189-4AC6-A00C-41EEBE7A8B6B}" type="slidenum">
              <a:rPr lang="en-US" smtClean="0"/>
              <a:t>12</a:t>
            </a:fld>
            <a:endParaRPr lang="en-US" dirty="0"/>
          </a:p>
        </p:txBody>
      </p:sp>
    </p:spTree>
    <p:extLst>
      <p:ext uri="{BB962C8B-B14F-4D97-AF65-F5344CB8AC3E}">
        <p14:creationId xmlns:p14="http://schemas.microsoft.com/office/powerpoint/2010/main" val="10809147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http://www.gencourt.state.nh.us/house/abouthouse/houserules.htm</a:t>
            </a:r>
          </a:p>
          <a:p>
            <a:r>
              <a:rPr lang="en-US" dirty="0"/>
              <a:t>There is one more called a House Address. I don’t see in</a:t>
            </a:r>
            <a:r>
              <a:rPr lang="en-US" baseline="0" dirty="0"/>
              <a:t> that list but I do see</a:t>
            </a:r>
            <a:endParaRPr lang="en-US" dirty="0"/>
          </a:p>
        </p:txBody>
      </p:sp>
      <p:sp>
        <p:nvSpPr>
          <p:cNvPr id="4" name="Slide Number Placeholder 3"/>
          <p:cNvSpPr>
            <a:spLocks noGrp="1"/>
          </p:cNvSpPr>
          <p:nvPr>
            <p:ph type="sldNum" sz="quarter" idx="10"/>
          </p:nvPr>
        </p:nvSpPr>
        <p:spPr/>
        <p:txBody>
          <a:bodyPr/>
          <a:lstStyle/>
          <a:p>
            <a:fld id="{91D09C39-4189-4AC6-A00C-41EEBE7A8B6B}" type="slidenum">
              <a:rPr lang="en-US" smtClean="0"/>
              <a:t>13</a:t>
            </a:fld>
            <a:endParaRPr lang="en-US" dirty="0"/>
          </a:p>
        </p:txBody>
      </p:sp>
    </p:spTree>
    <p:extLst>
      <p:ext uri="{BB962C8B-B14F-4D97-AF65-F5344CB8AC3E}">
        <p14:creationId xmlns:p14="http://schemas.microsoft.com/office/powerpoint/2010/main" val="39532131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When you first log in, you’ll be presented with a dashboard that shows you statistics about the state of bills in the system. To start reviewing, click the “Review” tab at the top of the page.</a:t>
            </a:r>
          </a:p>
        </p:txBody>
      </p:sp>
      <p:sp>
        <p:nvSpPr>
          <p:cNvPr id="4" name="Slide Number Placeholder 3"/>
          <p:cNvSpPr>
            <a:spLocks noGrp="1"/>
          </p:cNvSpPr>
          <p:nvPr>
            <p:ph type="sldNum" sz="quarter" idx="10"/>
          </p:nvPr>
        </p:nvSpPr>
        <p:spPr/>
        <p:txBody>
          <a:bodyPr/>
          <a:lstStyle/>
          <a:p>
            <a:fld id="{91D09C39-4189-4AC6-A00C-41EEBE7A8B6B}" type="slidenum">
              <a:rPr lang="en-US" smtClean="0"/>
              <a:t>14</a:t>
            </a:fld>
            <a:endParaRPr lang="en-US" dirty="0"/>
          </a:p>
        </p:txBody>
      </p:sp>
    </p:spTree>
    <p:extLst>
      <p:ext uri="{BB962C8B-B14F-4D97-AF65-F5344CB8AC3E}">
        <p14:creationId xmlns:p14="http://schemas.microsoft.com/office/powerpoint/2010/main" val="28841098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will bring</a:t>
            </a:r>
            <a:r>
              <a:rPr lang="en-US" baseline="0" dirty="0"/>
              <a:t> up a filter panel where you can filter an all bills to help you find one you want to review. If you are looking to do a review, you’d search for bulls with either a status of “Unreviewed” or “Need’s Review”</a:t>
            </a:r>
            <a:endParaRPr lang="en-US" dirty="0"/>
          </a:p>
        </p:txBody>
      </p:sp>
      <p:sp>
        <p:nvSpPr>
          <p:cNvPr id="4" name="Slide Number Placeholder 3"/>
          <p:cNvSpPr>
            <a:spLocks noGrp="1"/>
          </p:cNvSpPr>
          <p:nvPr>
            <p:ph type="sldNum" sz="quarter" idx="10"/>
          </p:nvPr>
        </p:nvSpPr>
        <p:spPr/>
        <p:txBody>
          <a:bodyPr/>
          <a:lstStyle/>
          <a:p>
            <a:fld id="{91D09C39-4189-4AC6-A00C-41EEBE7A8B6B}" type="slidenum">
              <a:rPr lang="en-US" smtClean="0"/>
              <a:t>15</a:t>
            </a:fld>
            <a:endParaRPr lang="en-US" dirty="0"/>
          </a:p>
        </p:txBody>
      </p:sp>
    </p:spTree>
    <p:extLst>
      <p:ext uri="{BB962C8B-B14F-4D97-AF65-F5344CB8AC3E}">
        <p14:creationId xmlns:p14="http://schemas.microsoft.com/office/powerpoint/2010/main" val="39876110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D09C39-4189-4AC6-A00C-41EEBE7A8B6B}" type="slidenum">
              <a:rPr lang="en-US" smtClean="0"/>
              <a:t>17</a:t>
            </a:fld>
            <a:endParaRPr lang="en-US" dirty="0"/>
          </a:p>
        </p:txBody>
      </p:sp>
    </p:spTree>
    <p:extLst>
      <p:ext uri="{BB962C8B-B14F-4D97-AF65-F5344CB8AC3E}">
        <p14:creationId xmlns:p14="http://schemas.microsoft.com/office/powerpoint/2010/main" val="37012893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300" dirty="0"/>
          </a:p>
        </p:txBody>
      </p:sp>
      <p:sp>
        <p:nvSpPr>
          <p:cNvPr id="4" name="Slide Number Placeholder 3"/>
          <p:cNvSpPr>
            <a:spLocks noGrp="1"/>
          </p:cNvSpPr>
          <p:nvPr>
            <p:ph type="sldNum" sz="quarter" idx="10"/>
          </p:nvPr>
        </p:nvSpPr>
        <p:spPr/>
        <p:txBody>
          <a:bodyPr/>
          <a:lstStyle/>
          <a:p>
            <a:fld id="{91D09C39-4189-4AC6-A00C-41EEBE7A8B6B}" type="slidenum">
              <a:rPr lang="en-US" smtClean="0"/>
              <a:t>18</a:t>
            </a:fld>
            <a:endParaRPr lang="en-US" dirty="0"/>
          </a:p>
        </p:txBody>
      </p:sp>
    </p:spTree>
    <p:extLst>
      <p:ext uri="{BB962C8B-B14F-4D97-AF65-F5344CB8AC3E}">
        <p14:creationId xmlns:p14="http://schemas.microsoft.com/office/powerpoint/2010/main" val="17496536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Once </a:t>
            </a:r>
          </a:p>
          <a:p>
            <a:endParaRPr lang="en-US" dirty="0"/>
          </a:p>
        </p:txBody>
      </p:sp>
      <p:sp>
        <p:nvSpPr>
          <p:cNvPr id="4" name="Slide Number Placeholder 3"/>
          <p:cNvSpPr>
            <a:spLocks noGrp="1"/>
          </p:cNvSpPr>
          <p:nvPr>
            <p:ph type="sldNum" sz="quarter" idx="10"/>
          </p:nvPr>
        </p:nvSpPr>
        <p:spPr/>
        <p:txBody>
          <a:bodyPr/>
          <a:lstStyle/>
          <a:p>
            <a:fld id="{91D09C39-4189-4AC6-A00C-41EEBE7A8B6B}" type="slidenum">
              <a:rPr lang="en-US" smtClean="0"/>
              <a:t>22</a:t>
            </a:fld>
            <a:endParaRPr lang="en-US" dirty="0"/>
          </a:p>
        </p:txBody>
      </p:sp>
    </p:spTree>
    <p:extLst>
      <p:ext uri="{BB962C8B-B14F-4D97-AF65-F5344CB8AC3E}">
        <p14:creationId xmlns:p14="http://schemas.microsoft.com/office/powerpoint/2010/main" val="32322673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Next are a few very simple fields. We rate bills as Pro-Liberty, Anti-Liberty Neutral or Unsure.</a:t>
            </a:r>
          </a:p>
          <a:p>
            <a:pPr lvl="0"/>
            <a:r>
              <a:rPr lang="en-US" sz="1300" dirty="0"/>
              <a:t>Click</a:t>
            </a:r>
          </a:p>
          <a:p>
            <a:r>
              <a:rPr lang="en-US" sz="1300" dirty="0"/>
              <a:t>Next is the impact with possible ratings of High, Average and Low. A high impact bill would be one that impacts a majority of the people in the state, or perhaps creates a new state </a:t>
            </a:r>
            <a:r>
              <a:rPr lang="en-US" sz="1300" u="sng" dirty="0"/>
              <a:t>agency</a:t>
            </a:r>
            <a:r>
              <a:rPr lang="en-US" sz="1300" dirty="0"/>
              <a:t>.</a:t>
            </a:r>
          </a:p>
          <a:p>
            <a:pPr lvl="0"/>
            <a:r>
              <a:rPr lang="en-US" sz="1300" dirty="0"/>
              <a:t>Click</a:t>
            </a:r>
          </a:p>
          <a:p>
            <a:r>
              <a:rPr lang="en-US" sz="1300" dirty="0"/>
              <a:t>Average impact is a bill that impacts only a small subset of the population – even though that impact may be large. Or it could be a bill that impacts a broader population in a small way.</a:t>
            </a:r>
          </a:p>
          <a:p>
            <a:pPr lvl="0"/>
            <a:r>
              <a:rPr lang="en-US" sz="1300" dirty="0"/>
              <a:t>Click</a:t>
            </a:r>
          </a:p>
          <a:p>
            <a:r>
              <a:rPr lang="en-US" sz="1300" dirty="0"/>
              <a:t>Low impact bills tend to be things that don’t make significant changes to existing law or take actions that have no lasting consequences on liberty.</a:t>
            </a:r>
          </a:p>
          <a:p>
            <a:pPr lvl="0"/>
            <a:r>
              <a:rPr lang="en-US" sz="1300" dirty="0"/>
              <a:t>Click</a:t>
            </a:r>
          </a:p>
          <a:p>
            <a:r>
              <a:rPr lang="en-US" sz="1300" dirty="0"/>
              <a:t>Some bills do not actually create any lasting legislation but rather, they form committees to research topics associated with future legislation. If the bill you are reviewing only forms or modifies a study committee, then check the box, mark the bill as low impact and move on to the next bill review. Don’t invest further effort into the bill.</a:t>
            </a:r>
          </a:p>
          <a:p>
            <a:endParaRPr lang="en-US" dirty="0"/>
          </a:p>
        </p:txBody>
      </p:sp>
      <p:sp>
        <p:nvSpPr>
          <p:cNvPr id="4" name="Slide Number Placeholder 3"/>
          <p:cNvSpPr>
            <a:spLocks noGrp="1"/>
          </p:cNvSpPr>
          <p:nvPr>
            <p:ph type="sldNum" sz="quarter" idx="10"/>
          </p:nvPr>
        </p:nvSpPr>
        <p:spPr/>
        <p:txBody>
          <a:bodyPr/>
          <a:lstStyle/>
          <a:p>
            <a:fld id="{91D09C39-4189-4AC6-A00C-41EEBE7A8B6B}" type="slidenum">
              <a:rPr lang="en-US" smtClean="0"/>
              <a:t>23</a:t>
            </a:fld>
            <a:endParaRPr lang="en-US" dirty="0"/>
          </a:p>
        </p:txBody>
      </p:sp>
    </p:spTree>
    <p:extLst>
      <p:ext uri="{BB962C8B-B14F-4D97-AF65-F5344CB8AC3E}">
        <p14:creationId xmlns:p14="http://schemas.microsoft.com/office/powerpoint/2010/main" val="377821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Topics we are going to cover include</a:t>
            </a:r>
          </a:p>
          <a:p>
            <a:r>
              <a:rPr lang="en-US" sz="1300" dirty="0"/>
              <a:t>Why we do bill reviews</a:t>
            </a:r>
          </a:p>
          <a:p>
            <a:r>
              <a:rPr lang="en-US" sz="1300" dirty="0"/>
              <a:t>Some resources that you may find useful while doing reviews</a:t>
            </a:r>
          </a:p>
          <a:p>
            <a:r>
              <a:rPr lang="en-US" sz="1300" dirty="0"/>
              <a:t>The Mechanics of actually reviewing a bill</a:t>
            </a:r>
          </a:p>
          <a:p>
            <a:r>
              <a:rPr lang="en-US" sz="1300" dirty="0"/>
              <a:t>What to do when you are reviewing a bill and have questions</a:t>
            </a:r>
          </a:p>
          <a:p>
            <a:r>
              <a:rPr lang="en-US" sz="1300" dirty="0"/>
              <a:t>And finally, we’ll go over a few sample bills to demonstrate the bill review process. </a:t>
            </a:r>
          </a:p>
          <a:p>
            <a:endParaRPr lang="en-US" dirty="0"/>
          </a:p>
        </p:txBody>
      </p:sp>
      <p:sp>
        <p:nvSpPr>
          <p:cNvPr id="4" name="Slide Number Placeholder 3"/>
          <p:cNvSpPr>
            <a:spLocks noGrp="1"/>
          </p:cNvSpPr>
          <p:nvPr>
            <p:ph type="sldNum" sz="quarter" idx="10"/>
          </p:nvPr>
        </p:nvSpPr>
        <p:spPr/>
        <p:txBody>
          <a:bodyPr/>
          <a:lstStyle/>
          <a:p>
            <a:fld id="{91D09C39-4189-4AC6-A00C-41EEBE7A8B6B}" type="slidenum">
              <a:rPr lang="en-US" smtClean="0"/>
              <a:t>2</a:t>
            </a:fld>
            <a:endParaRPr lang="en-US" dirty="0"/>
          </a:p>
        </p:txBody>
      </p:sp>
    </p:spTree>
    <p:extLst>
      <p:ext uri="{BB962C8B-B14F-4D97-AF65-F5344CB8AC3E}">
        <p14:creationId xmlns:p14="http://schemas.microsoft.com/office/powerpoint/2010/main" val="18188810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The first thing you are asked to fill in is a selection box where you can indicate the topic or topics that this bill addresses.</a:t>
            </a:r>
          </a:p>
          <a:p>
            <a:pPr lvl="0"/>
            <a:r>
              <a:rPr lang="en-US" sz="1300" dirty="0"/>
              <a:t>Click</a:t>
            </a:r>
          </a:p>
          <a:p>
            <a:r>
              <a:rPr lang="en-US" sz="1300" dirty="0"/>
              <a:t>You can use the control key and potentially click multiple topics.</a:t>
            </a:r>
          </a:p>
          <a:p>
            <a:pPr lvl="0"/>
            <a:r>
              <a:rPr lang="en-US" sz="1300" dirty="0"/>
              <a:t>Click</a:t>
            </a:r>
          </a:p>
          <a:p>
            <a:r>
              <a:rPr lang="en-US" sz="1300" dirty="0"/>
              <a:t>While this is useful data, don’t spend too much time on this. Find something close, click it and move on.</a:t>
            </a:r>
          </a:p>
        </p:txBody>
      </p:sp>
      <p:sp>
        <p:nvSpPr>
          <p:cNvPr id="4" name="Slide Number Placeholder 3"/>
          <p:cNvSpPr>
            <a:spLocks noGrp="1"/>
          </p:cNvSpPr>
          <p:nvPr>
            <p:ph type="sldNum" sz="quarter" idx="10"/>
          </p:nvPr>
        </p:nvSpPr>
        <p:spPr/>
        <p:txBody>
          <a:bodyPr/>
          <a:lstStyle/>
          <a:p>
            <a:fld id="{91D09C39-4189-4AC6-A00C-41EEBE7A8B6B}" type="slidenum">
              <a:rPr lang="en-US" smtClean="0"/>
              <a:t>24</a:t>
            </a:fld>
            <a:endParaRPr lang="en-US" dirty="0"/>
          </a:p>
        </p:txBody>
      </p:sp>
    </p:spTree>
    <p:extLst>
      <p:ext uri="{BB962C8B-B14F-4D97-AF65-F5344CB8AC3E}">
        <p14:creationId xmlns:p14="http://schemas.microsoft.com/office/powerpoint/2010/main" val="11588694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7468">
              <a:defRPr/>
            </a:pPr>
            <a:r>
              <a:rPr lang="en-US" sz="1300" dirty="0"/>
              <a:t>The next area of the bill review is a series of buttons where you will indicate some whether the bill has certain attributes or not. For instance, the first set are related to civil rights, personal responsibility and the Right to property.  These factors along with the pro/anti liberty friendly rating are used to convert the bill into a numeric score that is used to help activists recognize the bills that we should be paying attention to. You don’t have to get these exactly right. Read each question and make your choice. In some cases, a bill may be N/A for one or more of these factors.</a:t>
            </a:r>
          </a:p>
          <a:p>
            <a:endParaRPr lang="en-US" dirty="0"/>
          </a:p>
        </p:txBody>
      </p:sp>
      <p:sp>
        <p:nvSpPr>
          <p:cNvPr id="4" name="Slide Number Placeholder 3"/>
          <p:cNvSpPr>
            <a:spLocks noGrp="1"/>
          </p:cNvSpPr>
          <p:nvPr>
            <p:ph type="sldNum" sz="quarter" idx="10"/>
          </p:nvPr>
        </p:nvSpPr>
        <p:spPr/>
        <p:txBody>
          <a:bodyPr/>
          <a:lstStyle/>
          <a:p>
            <a:fld id="{91D09C39-4189-4AC6-A00C-41EEBE7A8B6B}" type="slidenum">
              <a:rPr lang="en-US" smtClean="0"/>
              <a:t>25</a:t>
            </a:fld>
            <a:endParaRPr lang="en-US" dirty="0"/>
          </a:p>
        </p:txBody>
      </p:sp>
    </p:spTree>
    <p:extLst>
      <p:ext uri="{BB962C8B-B14F-4D97-AF65-F5344CB8AC3E}">
        <p14:creationId xmlns:p14="http://schemas.microsoft.com/office/powerpoint/2010/main" val="27672275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Next, we rate the bill on Clarity, accountability, constitutionality and enforceability. </a:t>
            </a:r>
          </a:p>
          <a:p>
            <a:pPr lvl="0"/>
            <a:r>
              <a:rPr lang="en-US" sz="1300" dirty="0"/>
              <a:t>Click</a:t>
            </a:r>
          </a:p>
          <a:p>
            <a:r>
              <a:rPr lang="en-US" sz="1300" dirty="0"/>
              <a:t>If you take the position that the bill is unconstitutional, you should add a note (later in the review) making reference to the section of the constitution that is being violated.</a:t>
            </a:r>
          </a:p>
        </p:txBody>
      </p:sp>
      <p:sp>
        <p:nvSpPr>
          <p:cNvPr id="4" name="Slide Number Placeholder 3"/>
          <p:cNvSpPr>
            <a:spLocks noGrp="1"/>
          </p:cNvSpPr>
          <p:nvPr>
            <p:ph type="sldNum" sz="quarter" idx="10"/>
          </p:nvPr>
        </p:nvSpPr>
        <p:spPr/>
        <p:txBody>
          <a:bodyPr/>
          <a:lstStyle/>
          <a:p>
            <a:fld id="{91D09C39-4189-4AC6-A00C-41EEBE7A8B6B}" type="slidenum">
              <a:rPr lang="en-US" smtClean="0"/>
              <a:t>26</a:t>
            </a:fld>
            <a:endParaRPr lang="en-US" dirty="0"/>
          </a:p>
        </p:txBody>
      </p:sp>
    </p:spTree>
    <p:extLst>
      <p:ext uri="{BB962C8B-B14F-4D97-AF65-F5344CB8AC3E}">
        <p14:creationId xmlns:p14="http://schemas.microsoft.com/office/powerpoint/2010/main" val="11468835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If you’ve marked a bill unconstitutional – or even to a lesser extent if you’ve marked it constitutional, fill in the constitutional note with a reference to the constitution and a rationale as to how constitution applies.</a:t>
            </a:r>
          </a:p>
          <a:p>
            <a:pPr lvl="0"/>
            <a:r>
              <a:rPr lang="en-US" sz="1300" dirty="0"/>
              <a:t>Click</a:t>
            </a:r>
          </a:p>
          <a:p>
            <a:r>
              <a:rPr lang="en-US" sz="1300" dirty="0"/>
              <a:t>You can still add a note here even if you marked the constitutional question as N/A. If you are not sure how to interpret the relevant section but you still have found text that might apply, you can still add it here.</a:t>
            </a:r>
          </a:p>
        </p:txBody>
      </p:sp>
      <p:sp>
        <p:nvSpPr>
          <p:cNvPr id="4" name="Slide Number Placeholder 3"/>
          <p:cNvSpPr>
            <a:spLocks noGrp="1"/>
          </p:cNvSpPr>
          <p:nvPr>
            <p:ph type="sldNum" sz="quarter" idx="10"/>
          </p:nvPr>
        </p:nvSpPr>
        <p:spPr/>
        <p:txBody>
          <a:bodyPr/>
          <a:lstStyle/>
          <a:p>
            <a:fld id="{91D09C39-4189-4AC6-A00C-41EEBE7A8B6B}" type="slidenum">
              <a:rPr lang="en-US" smtClean="0"/>
              <a:t>27</a:t>
            </a:fld>
            <a:endParaRPr lang="en-US" dirty="0"/>
          </a:p>
        </p:txBody>
      </p:sp>
    </p:spTree>
    <p:extLst>
      <p:ext uri="{BB962C8B-B14F-4D97-AF65-F5344CB8AC3E}">
        <p14:creationId xmlns:p14="http://schemas.microsoft.com/office/powerpoint/2010/main" val="21669160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The next field is the bill summary.</a:t>
            </a:r>
          </a:p>
          <a:p>
            <a:pPr lvl="0"/>
            <a:r>
              <a:rPr lang="en-US" sz="1300" dirty="0"/>
              <a:t>Click</a:t>
            </a:r>
          </a:p>
          <a:p>
            <a:r>
              <a:rPr lang="en-US" sz="1300" dirty="0"/>
              <a:t>It is usually filled in by default and often the default summary is fine as is. If you think it can be clarified, feel free to edit it.</a:t>
            </a:r>
          </a:p>
          <a:p>
            <a:pPr lvl="0"/>
            <a:r>
              <a:rPr lang="en-US" sz="1300" dirty="0"/>
              <a:t>Click</a:t>
            </a:r>
          </a:p>
          <a:p>
            <a:r>
              <a:rPr lang="en-US" sz="1300" dirty="0"/>
              <a:t>Don’t feel compelled to change it, particularly for neutral or very low impact bills.</a:t>
            </a:r>
          </a:p>
          <a:p>
            <a:pPr lvl="0"/>
            <a:r>
              <a:rPr lang="en-US" sz="1300" dirty="0"/>
              <a:t>Click</a:t>
            </a:r>
          </a:p>
          <a:p>
            <a:r>
              <a:rPr lang="en-US" sz="1300" dirty="0"/>
              <a:t>But on high impact bills, you may want to change it from generic state language such as “Relative to alimony’ to something a little more specific like “Automatically reduces alimony payments in cases where there is a tangible reduction in income”.</a:t>
            </a:r>
          </a:p>
          <a:p>
            <a:pPr lvl="0"/>
            <a:r>
              <a:rPr lang="en-US" sz="1300" dirty="0"/>
              <a:t> Click</a:t>
            </a:r>
          </a:p>
          <a:p>
            <a:r>
              <a:rPr lang="en-US" sz="1300" dirty="0"/>
              <a:t>If it is changed, try to keep it to one or two sentences.</a:t>
            </a:r>
          </a:p>
        </p:txBody>
      </p:sp>
      <p:sp>
        <p:nvSpPr>
          <p:cNvPr id="4" name="Slide Number Placeholder 3"/>
          <p:cNvSpPr>
            <a:spLocks noGrp="1"/>
          </p:cNvSpPr>
          <p:nvPr>
            <p:ph type="sldNum" sz="quarter" idx="10"/>
          </p:nvPr>
        </p:nvSpPr>
        <p:spPr/>
        <p:txBody>
          <a:bodyPr/>
          <a:lstStyle/>
          <a:p>
            <a:fld id="{91D09C39-4189-4AC6-A00C-41EEBE7A8B6B}" type="slidenum">
              <a:rPr lang="en-US" smtClean="0"/>
              <a:t>29</a:t>
            </a:fld>
            <a:endParaRPr lang="en-US" dirty="0"/>
          </a:p>
        </p:txBody>
      </p:sp>
    </p:spTree>
    <p:extLst>
      <p:ext uri="{BB962C8B-B14F-4D97-AF65-F5344CB8AC3E}">
        <p14:creationId xmlns:p14="http://schemas.microsoft.com/office/powerpoint/2010/main" val="31486836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The final section of the bill review is made up largely of free form text boxes. You don’t have to put text in all of them. One of the easier fields is the “won’t touch’ checkbox. If you recognize this issue as an NHLA won’t touch issue, please check the box. It is ok to check this even if you are not 100% sure if it applies.</a:t>
            </a:r>
          </a:p>
          <a:p>
            <a:pPr lvl="0"/>
            <a:r>
              <a:rPr lang="en-US" sz="1300" dirty="0"/>
              <a:t>Click</a:t>
            </a:r>
          </a:p>
          <a:p>
            <a:r>
              <a:rPr lang="en-US" sz="1300" dirty="0"/>
              <a:t>Next, is the candidate Gold Standard blurb. Don’t feel like you have to get this language exactly right but this box is where you would attempt to put in 2-5 bullets supporting the position that you believe the NHLA should take if this bill appears in the Gold Standard. If you’ve rated the bill as Neutral then it probably does not make sense to spend any time coming up with bullets.</a:t>
            </a:r>
          </a:p>
          <a:p>
            <a:pPr lvl="0"/>
            <a:r>
              <a:rPr lang="en-US" sz="1300" dirty="0"/>
              <a:t>Click</a:t>
            </a:r>
          </a:p>
          <a:p>
            <a:r>
              <a:rPr lang="en-US" sz="1300" dirty="0"/>
              <a:t>In the anti—liberty talking points, you’d try to write some bullets that you think the opposition might have for this bill. So, if we expect that the opposition will agree with an anti-liberty bill, try to put in a few bullets describing why you think they might take that position. Conversely, if the opposition is going to oppose a pro-liberty bill, take a shot at why you think they might oppose it. You do not have to fill this in but it might be helpful for others who look at this review to develop their own bill testimony to research and provide counter-points to the potential opposition.</a:t>
            </a:r>
          </a:p>
          <a:p>
            <a:pPr lvl="0"/>
            <a:r>
              <a:rPr lang="en-US" sz="1300" dirty="0"/>
              <a:t>Click</a:t>
            </a:r>
          </a:p>
          <a:p>
            <a:r>
              <a:rPr lang="en-US" sz="1300" dirty="0"/>
              <a:t>Check this box if you think this bill belongs on the gold standard. Don’t struggle to make this decision. Make a guess and move on. The Gold Standard research team will make the final determination but knowing what the original reviewer thought may help prioritize their efforts.</a:t>
            </a:r>
          </a:p>
          <a:p>
            <a:pPr lvl="0"/>
            <a:r>
              <a:rPr lang="en-US" sz="1300" dirty="0"/>
              <a:t>Click</a:t>
            </a:r>
          </a:p>
          <a:p>
            <a:r>
              <a:rPr lang="en-US" sz="1300" dirty="0"/>
              <a:t>Finally we have the Pro-Liberty talking Points box. In general, at this point I would recommend ignoring this box. The original bill review form did not have the Gold Standard Blurb box and this is largely obsoleted by the addition of that field. However, if you feel that there are additional talking points that you would like raised in testimony or other activism, feel free to add them here.</a:t>
            </a:r>
          </a:p>
          <a:p>
            <a:endParaRPr lang="en-US" dirty="0"/>
          </a:p>
        </p:txBody>
      </p:sp>
      <p:sp>
        <p:nvSpPr>
          <p:cNvPr id="4" name="Slide Number Placeholder 3"/>
          <p:cNvSpPr>
            <a:spLocks noGrp="1"/>
          </p:cNvSpPr>
          <p:nvPr>
            <p:ph type="sldNum" sz="quarter" idx="10"/>
          </p:nvPr>
        </p:nvSpPr>
        <p:spPr/>
        <p:txBody>
          <a:bodyPr/>
          <a:lstStyle/>
          <a:p>
            <a:fld id="{91D09C39-4189-4AC6-A00C-41EEBE7A8B6B}" type="slidenum">
              <a:rPr lang="en-US" smtClean="0"/>
              <a:t>30</a:t>
            </a:fld>
            <a:endParaRPr lang="en-US" dirty="0"/>
          </a:p>
        </p:txBody>
      </p:sp>
    </p:spTree>
    <p:extLst>
      <p:ext uri="{BB962C8B-B14F-4D97-AF65-F5344CB8AC3E}">
        <p14:creationId xmlns:p14="http://schemas.microsoft.com/office/powerpoint/2010/main" val="15153945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If you are working a review and are not sure about some aspect of the bill or the bill review system there are several things you can do.</a:t>
            </a:r>
          </a:p>
          <a:p>
            <a:pPr lvl="0"/>
            <a:r>
              <a:rPr lang="en-US" sz="1300" dirty="0"/>
              <a:t>Click</a:t>
            </a:r>
          </a:p>
          <a:p>
            <a:r>
              <a:rPr lang="en-US" sz="1300" dirty="0"/>
              <a:t>The first thing you ca do is to post a question in the NHLA Bill review Facebook group. A more experienced reviewer or board member may be able to help you.</a:t>
            </a:r>
          </a:p>
          <a:p>
            <a:pPr lvl="0"/>
            <a:r>
              <a:rPr lang="en-US" sz="1300" dirty="0"/>
              <a:t>Click</a:t>
            </a:r>
          </a:p>
          <a:p>
            <a:r>
              <a:rPr lang="en-US" sz="1300" dirty="0"/>
              <a:t>If your question is more specific about the bill itself, you can reach out to the bill sponsor directly It is not unheard of for a reviewer to find an issue in the bill that even the bill sponsor has not recognized yet and by reaching out, you may be able to help the sponsor recognize an issue and correct problematic or confusing text.</a:t>
            </a:r>
          </a:p>
          <a:p>
            <a:pPr lvl="0"/>
            <a:r>
              <a:rPr lang="en-US" sz="1300" dirty="0"/>
              <a:t>Click</a:t>
            </a:r>
          </a:p>
          <a:p>
            <a:r>
              <a:rPr lang="en-US" sz="1300" dirty="0"/>
              <a:t>You may also want to consider reaching out to the committee that owns the bill. This may be a better choice than the sponsor if you believe that the sponsor is not friendly to the mission of the NHLA</a:t>
            </a:r>
          </a:p>
          <a:p>
            <a:pPr lvl="0"/>
            <a:r>
              <a:rPr lang="en-US" sz="1300" dirty="0"/>
              <a:t>Click</a:t>
            </a:r>
          </a:p>
          <a:p>
            <a:r>
              <a:rPr lang="en-US" sz="1300" dirty="0"/>
              <a:t>If you are stuck on a particular bill, feel free to quit the review and move on to the next bill.</a:t>
            </a:r>
          </a:p>
          <a:p>
            <a:endParaRPr lang="en-US" dirty="0"/>
          </a:p>
        </p:txBody>
      </p:sp>
      <p:sp>
        <p:nvSpPr>
          <p:cNvPr id="4" name="Slide Number Placeholder 3"/>
          <p:cNvSpPr>
            <a:spLocks noGrp="1"/>
          </p:cNvSpPr>
          <p:nvPr>
            <p:ph type="sldNum" sz="quarter" idx="10"/>
          </p:nvPr>
        </p:nvSpPr>
        <p:spPr/>
        <p:txBody>
          <a:bodyPr/>
          <a:lstStyle/>
          <a:p>
            <a:fld id="{91D09C39-4189-4AC6-A00C-41EEBE7A8B6B}" type="slidenum">
              <a:rPr lang="en-US" smtClean="0"/>
              <a:t>34</a:t>
            </a:fld>
            <a:endParaRPr lang="en-US" dirty="0"/>
          </a:p>
        </p:txBody>
      </p:sp>
    </p:spTree>
    <p:extLst>
      <p:ext uri="{BB962C8B-B14F-4D97-AF65-F5344CB8AC3E}">
        <p14:creationId xmlns:p14="http://schemas.microsoft.com/office/powerpoint/2010/main" val="9810166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7468">
              <a:defRPr/>
            </a:pPr>
            <a:r>
              <a:rPr lang="en-US" sz="1300" dirty="0"/>
              <a:t>This bill amends current law and prohibits fees for a bank account accessible on-line.</a:t>
            </a:r>
          </a:p>
          <a:p>
            <a:endParaRPr lang="en-US" dirty="0"/>
          </a:p>
        </p:txBody>
      </p:sp>
      <p:sp>
        <p:nvSpPr>
          <p:cNvPr id="4" name="Slide Number Placeholder 3"/>
          <p:cNvSpPr>
            <a:spLocks noGrp="1"/>
          </p:cNvSpPr>
          <p:nvPr>
            <p:ph type="sldNum" sz="quarter" idx="10"/>
          </p:nvPr>
        </p:nvSpPr>
        <p:spPr/>
        <p:txBody>
          <a:bodyPr/>
          <a:lstStyle/>
          <a:p>
            <a:fld id="{91D09C39-4189-4AC6-A00C-41EEBE7A8B6B}" type="slidenum">
              <a:rPr lang="en-US" smtClean="0"/>
              <a:t>36</a:t>
            </a:fld>
            <a:endParaRPr lang="en-US" dirty="0"/>
          </a:p>
        </p:txBody>
      </p:sp>
    </p:spTree>
    <p:extLst>
      <p:ext uri="{BB962C8B-B14F-4D97-AF65-F5344CB8AC3E}">
        <p14:creationId xmlns:p14="http://schemas.microsoft.com/office/powerpoint/2010/main" val="1399808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Once again, we can go through each of the fields for the bill. You might want to pause and think about how you would rate each of these and then compare to the actual review as it was originally done. Remember that your ratings may not always match exactly and that can be ok.</a:t>
            </a:r>
          </a:p>
          <a:p>
            <a:pPr lvl="0"/>
            <a:r>
              <a:rPr lang="en-US" sz="1300" dirty="0"/>
              <a:t>Click -&gt; Click -&gt; Click until all of them show.</a:t>
            </a:r>
          </a:p>
          <a:p>
            <a:endParaRPr lang="en-US" dirty="0"/>
          </a:p>
        </p:txBody>
      </p:sp>
      <p:sp>
        <p:nvSpPr>
          <p:cNvPr id="4" name="Slide Number Placeholder 3"/>
          <p:cNvSpPr>
            <a:spLocks noGrp="1"/>
          </p:cNvSpPr>
          <p:nvPr>
            <p:ph type="sldNum" sz="quarter" idx="10"/>
          </p:nvPr>
        </p:nvSpPr>
        <p:spPr/>
        <p:txBody>
          <a:bodyPr/>
          <a:lstStyle/>
          <a:p>
            <a:fld id="{91D09C39-4189-4AC6-A00C-41EEBE7A8B6B}" type="slidenum">
              <a:rPr lang="en-US" smtClean="0"/>
              <a:t>37</a:t>
            </a:fld>
            <a:endParaRPr lang="en-US" dirty="0"/>
          </a:p>
        </p:txBody>
      </p:sp>
    </p:spTree>
    <p:extLst>
      <p:ext uri="{BB962C8B-B14F-4D97-AF65-F5344CB8AC3E}">
        <p14:creationId xmlns:p14="http://schemas.microsoft.com/office/powerpoint/2010/main" val="37766622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On this bill, the reviewer included an anti-liberty talking point. Recall this is something that the NHLA opposition might say about the bill.</a:t>
            </a:r>
          </a:p>
          <a:p>
            <a:pPr lvl="0"/>
            <a:r>
              <a:rPr lang="en-US" sz="1300" dirty="0"/>
              <a:t>Click</a:t>
            </a:r>
          </a:p>
          <a:p>
            <a:r>
              <a:rPr lang="en-US" sz="1300" dirty="0"/>
              <a:t>And these are the blurbs that were entered for the Gold Standard.</a:t>
            </a:r>
          </a:p>
          <a:p>
            <a:endParaRPr lang="en-US" dirty="0"/>
          </a:p>
        </p:txBody>
      </p:sp>
      <p:sp>
        <p:nvSpPr>
          <p:cNvPr id="4" name="Slide Number Placeholder 3"/>
          <p:cNvSpPr>
            <a:spLocks noGrp="1"/>
          </p:cNvSpPr>
          <p:nvPr>
            <p:ph type="sldNum" sz="quarter" idx="10"/>
          </p:nvPr>
        </p:nvSpPr>
        <p:spPr/>
        <p:txBody>
          <a:bodyPr/>
          <a:lstStyle/>
          <a:p>
            <a:fld id="{91D09C39-4189-4AC6-A00C-41EEBE7A8B6B}" type="slidenum">
              <a:rPr lang="en-US" smtClean="0"/>
              <a:t>38</a:t>
            </a:fld>
            <a:endParaRPr lang="en-US" dirty="0"/>
          </a:p>
        </p:txBody>
      </p:sp>
    </p:spTree>
    <p:extLst>
      <p:ext uri="{BB962C8B-B14F-4D97-AF65-F5344CB8AC3E}">
        <p14:creationId xmlns:p14="http://schemas.microsoft.com/office/powerpoint/2010/main" val="456173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Before we get into *how* we review a bill, it is important to understand some of the reasons *why* we review bills in the first place.</a:t>
            </a:r>
          </a:p>
          <a:p>
            <a:r>
              <a:rPr lang="en-US" sz="1300" dirty="0"/>
              <a:t>In a typical legislative year, there are more than 1000 bills that are considered by the state legislature. The sheer quantity means that activists can't always find the bills they want to act on alone. Having many eyes reviewing bills and helping to find the impactful ones means we can get activists and friendly legislators engaged early.</a:t>
            </a:r>
          </a:p>
          <a:p>
            <a:r>
              <a:rPr lang="en-US" sz="1300" dirty="0"/>
              <a:t>Liberty activists and legislators will often go speak in front of committees in support of or against a specific piece of legislation. Having another set of eyes looking at the bills and coming up with the top level talking points can be great starting point for someone writing committee testimony.</a:t>
            </a:r>
          </a:p>
          <a:p>
            <a:r>
              <a:rPr lang="en-US" sz="1300" dirty="0"/>
              <a:t>As a bill works its way through the house and senate, content from the bill review helps us to direct our energy to stop bad bills or support good bills. Even in cases where we are unable to fully stop a bad bill, getting involved early may allow friendly legislators to submit amendments that minimize the harm of legislation if we are unable to stop it.</a:t>
            </a:r>
          </a:p>
          <a:p>
            <a:endParaRPr lang="en-US" dirty="0"/>
          </a:p>
        </p:txBody>
      </p:sp>
      <p:sp>
        <p:nvSpPr>
          <p:cNvPr id="4" name="Slide Number Placeholder 3"/>
          <p:cNvSpPr>
            <a:spLocks noGrp="1"/>
          </p:cNvSpPr>
          <p:nvPr>
            <p:ph type="sldNum" sz="quarter" idx="10"/>
          </p:nvPr>
        </p:nvSpPr>
        <p:spPr/>
        <p:txBody>
          <a:bodyPr/>
          <a:lstStyle/>
          <a:p>
            <a:fld id="{91D09C39-4189-4AC6-A00C-41EEBE7A8B6B}" type="slidenum">
              <a:rPr lang="en-US" smtClean="0"/>
              <a:t>3</a:t>
            </a:fld>
            <a:endParaRPr lang="en-US" dirty="0"/>
          </a:p>
        </p:txBody>
      </p:sp>
    </p:spTree>
    <p:extLst>
      <p:ext uri="{BB962C8B-B14F-4D97-AF65-F5344CB8AC3E}">
        <p14:creationId xmlns:p14="http://schemas.microsoft.com/office/powerpoint/2010/main" val="26649778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Once again, we can go through each of the fields for the bill. You might want to pause and think about how you would rate each of these and then compare to the actual review as it was originally done. Remember that your ratings may not always match exactly and that can be ok.</a:t>
            </a:r>
          </a:p>
          <a:p>
            <a:pPr lvl="0"/>
            <a:r>
              <a:rPr lang="en-US" sz="1300" dirty="0"/>
              <a:t>Click -&gt; Click -&gt; Click until all of them show.</a:t>
            </a:r>
          </a:p>
          <a:p>
            <a:endParaRPr lang="en-US" dirty="0"/>
          </a:p>
        </p:txBody>
      </p:sp>
      <p:sp>
        <p:nvSpPr>
          <p:cNvPr id="4" name="Slide Number Placeholder 3"/>
          <p:cNvSpPr>
            <a:spLocks noGrp="1"/>
          </p:cNvSpPr>
          <p:nvPr>
            <p:ph type="sldNum" sz="quarter" idx="10"/>
          </p:nvPr>
        </p:nvSpPr>
        <p:spPr/>
        <p:txBody>
          <a:bodyPr/>
          <a:lstStyle/>
          <a:p>
            <a:fld id="{91D09C39-4189-4AC6-A00C-41EEBE7A8B6B}" type="slidenum">
              <a:rPr lang="en-US" smtClean="0"/>
              <a:t>40</a:t>
            </a:fld>
            <a:endParaRPr lang="en-US" dirty="0"/>
          </a:p>
        </p:txBody>
      </p:sp>
    </p:spTree>
    <p:extLst>
      <p:ext uri="{BB962C8B-B14F-4D97-AF65-F5344CB8AC3E}">
        <p14:creationId xmlns:p14="http://schemas.microsoft.com/office/powerpoint/2010/main" val="40017448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On this bill, the reviewer included an anti-liberty talking point. Recall this is something that the NHLA opposition might say about the bill.</a:t>
            </a:r>
          </a:p>
          <a:p>
            <a:pPr lvl="0"/>
            <a:r>
              <a:rPr lang="en-US" sz="1300" dirty="0"/>
              <a:t>Click</a:t>
            </a:r>
          </a:p>
          <a:p>
            <a:r>
              <a:rPr lang="en-US" sz="1300" dirty="0"/>
              <a:t>And these are the blurbs that were entered for the Gold Standard.</a:t>
            </a:r>
          </a:p>
          <a:p>
            <a:endParaRPr lang="en-US" dirty="0"/>
          </a:p>
        </p:txBody>
      </p:sp>
      <p:sp>
        <p:nvSpPr>
          <p:cNvPr id="4" name="Slide Number Placeholder 3"/>
          <p:cNvSpPr>
            <a:spLocks noGrp="1"/>
          </p:cNvSpPr>
          <p:nvPr>
            <p:ph type="sldNum" sz="quarter" idx="10"/>
          </p:nvPr>
        </p:nvSpPr>
        <p:spPr/>
        <p:txBody>
          <a:bodyPr/>
          <a:lstStyle/>
          <a:p>
            <a:fld id="{91D09C39-4189-4AC6-A00C-41EEBE7A8B6B}" type="slidenum">
              <a:rPr lang="en-US" smtClean="0"/>
              <a:t>41</a:t>
            </a:fld>
            <a:endParaRPr lang="en-US" dirty="0"/>
          </a:p>
        </p:txBody>
      </p:sp>
    </p:spTree>
    <p:extLst>
      <p:ext uri="{BB962C8B-B14F-4D97-AF65-F5344CB8AC3E}">
        <p14:creationId xmlns:p14="http://schemas.microsoft.com/office/powerpoint/2010/main" val="10559937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And that is all there is to doing bill reviews. At this point, the best thing to do is to start doing reviews and learn as you go.</a:t>
            </a:r>
          </a:p>
          <a:p>
            <a:pPr lvl="0"/>
            <a:r>
              <a:rPr lang="en-US" sz="1300" dirty="0"/>
              <a:t>Click</a:t>
            </a:r>
          </a:p>
          <a:p>
            <a:r>
              <a:rPr lang="en-US" sz="1300" dirty="0"/>
              <a:t>Early in the legislative session, that is to say, January and February, there will be plenty of bills and many of them will be straightforward like the examples we’ve looked at today. As we get later in the season, you may find that many of the bills that remain are complex and it may take an hour or more to do the review. If you are starting at this point, don’t get discouraged.</a:t>
            </a:r>
          </a:p>
          <a:p>
            <a:pPr lvl="0"/>
            <a:r>
              <a:rPr lang="en-US" sz="1300" dirty="0"/>
              <a:t>Click</a:t>
            </a:r>
          </a:p>
          <a:p>
            <a:r>
              <a:rPr lang="en-US" sz="1300" dirty="0"/>
              <a:t>AS you review bills, don’t feel like you need to write up very clean gold standard blurbs for every bill. Some bills will never even make it to the gold standard and even just completing the initial triage and scoring the bill helps us.</a:t>
            </a:r>
          </a:p>
          <a:p>
            <a:pPr lvl="0"/>
            <a:r>
              <a:rPr lang="en-US" sz="1300" dirty="0"/>
              <a:t>Click</a:t>
            </a:r>
          </a:p>
          <a:p>
            <a:r>
              <a:rPr lang="en-US" sz="1300" dirty="0"/>
              <a:t>When you are doing reviews keep these thoughts in mind to help guide you in determining if a bill is pro or anti-liberty</a:t>
            </a:r>
          </a:p>
          <a:p>
            <a:pPr lvl="0"/>
            <a:r>
              <a:rPr lang="en-US" sz="1300" dirty="0"/>
              <a:t>Click</a:t>
            </a:r>
          </a:p>
          <a:p>
            <a:r>
              <a:rPr lang="en-US" sz="1300" dirty="0"/>
              <a:t>Is the bill constitutional?</a:t>
            </a:r>
          </a:p>
          <a:p>
            <a:pPr lvl="0"/>
            <a:r>
              <a:rPr lang="en-US" sz="1300" dirty="0"/>
              <a:t>Click</a:t>
            </a:r>
          </a:p>
          <a:p>
            <a:r>
              <a:rPr lang="en-US" sz="1300" dirty="0"/>
              <a:t>Does it expand the size, cost or power of government? If it does – it is anti-liberty even if you think the bill is a ‘good idea’</a:t>
            </a:r>
          </a:p>
          <a:p>
            <a:pPr lvl="0"/>
            <a:r>
              <a:rPr lang="en-US" sz="1300" dirty="0"/>
              <a:t>Click</a:t>
            </a:r>
          </a:p>
          <a:p>
            <a:r>
              <a:rPr lang="en-US" sz="1300" dirty="0"/>
              <a:t>Are there unintended consequences? At times, the secondary effects of a bill may be worse than the stated intent of the bill. Think these things through while evaluating the impacts.</a:t>
            </a:r>
          </a:p>
          <a:p>
            <a:pPr lvl="0"/>
            <a:r>
              <a:rPr lang="en-US" sz="1300" dirty="0"/>
              <a:t>Click</a:t>
            </a:r>
          </a:p>
          <a:p>
            <a:r>
              <a:rPr lang="en-US" sz="1300" dirty="0"/>
              <a:t>And that’s it! You are ready to start reviewing bills and defending Liberty in NH. If you’ve not reviewed bills before, you’ll need to email </a:t>
            </a:r>
            <a:r>
              <a:rPr lang="en-US" sz="1300" u="sng" dirty="0">
                <a:hlinkClick r:id="rId3"/>
              </a:rPr>
              <a:t>research@nhliberty.org</a:t>
            </a:r>
            <a:r>
              <a:rPr lang="en-US" sz="1300" dirty="0"/>
              <a:t> to have bill review privileges added to your account. Thank you.</a:t>
            </a:r>
          </a:p>
          <a:p>
            <a:endParaRPr lang="en-US" dirty="0"/>
          </a:p>
        </p:txBody>
      </p:sp>
      <p:sp>
        <p:nvSpPr>
          <p:cNvPr id="4" name="Slide Number Placeholder 3"/>
          <p:cNvSpPr>
            <a:spLocks noGrp="1"/>
          </p:cNvSpPr>
          <p:nvPr>
            <p:ph type="sldNum" sz="quarter" idx="10"/>
          </p:nvPr>
        </p:nvSpPr>
        <p:spPr/>
        <p:txBody>
          <a:bodyPr/>
          <a:lstStyle/>
          <a:p>
            <a:fld id="{91D09C39-4189-4AC6-A00C-41EEBE7A8B6B}" type="slidenum">
              <a:rPr lang="en-US" smtClean="0"/>
              <a:t>42</a:t>
            </a:fld>
            <a:endParaRPr lang="en-US" dirty="0"/>
          </a:p>
        </p:txBody>
      </p:sp>
    </p:spTree>
    <p:extLst>
      <p:ext uri="{BB962C8B-B14F-4D97-AF65-F5344CB8AC3E}">
        <p14:creationId xmlns:p14="http://schemas.microsoft.com/office/powerpoint/2010/main" val="37578000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It may be useful to be familiarly with the state party platforms as some legislators may be more likely to respond to an argument that includes the fact that a particular bill is either aligned with or contrary to their own party's platform.</a:t>
            </a:r>
          </a:p>
          <a:p>
            <a:pPr lvl="0"/>
            <a:r>
              <a:rPr lang="en-US" sz="1300" dirty="0"/>
              <a:t>Click</a:t>
            </a:r>
          </a:p>
          <a:p>
            <a:r>
              <a:rPr lang="en-US" sz="1300" dirty="0"/>
              <a:t>A bill review argument should almost never rely on any party's platform to make a judgement about whether a particular bill is pro or anti liberty but it still can be an effective argument.</a:t>
            </a:r>
          </a:p>
          <a:p>
            <a:pPr lvl="0"/>
            <a:r>
              <a:rPr lang="en-US" sz="1300" dirty="0"/>
              <a:t>Click</a:t>
            </a:r>
          </a:p>
          <a:p>
            <a:r>
              <a:rPr lang="en-US" sz="1300" dirty="0"/>
              <a:t>Remember that the NHLA is non-partisan and as such you should feel free to reference any (or all) party’s platforms when researching a bill.</a:t>
            </a:r>
          </a:p>
          <a:p>
            <a:endParaRPr lang="en-US" dirty="0"/>
          </a:p>
        </p:txBody>
      </p:sp>
      <p:sp>
        <p:nvSpPr>
          <p:cNvPr id="4" name="Slide Number Placeholder 3"/>
          <p:cNvSpPr>
            <a:spLocks noGrp="1"/>
          </p:cNvSpPr>
          <p:nvPr>
            <p:ph type="sldNum" sz="quarter" idx="10"/>
          </p:nvPr>
        </p:nvSpPr>
        <p:spPr/>
        <p:txBody>
          <a:bodyPr/>
          <a:lstStyle/>
          <a:p>
            <a:fld id="{91D09C39-4189-4AC6-A00C-41EEBE7A8B6B}" type="slidenum">
              <a:rPr lang="en-US" smtClean="0"/>
              <a:t>44</a:t>
            </a:fld>
            <a:endParaRPr lang="en-US" dirty="0"/>
          </a:p>
        </p:txBody>
      </p:sp>
    </p:spTree>
    <p:extLst>
      <p:ext uri="{BB962C8B-B14F-4D97-AF65-F5344CB8AC3E}">
        <p14:creationId xmlns:p14="http://schemas.microsoft.com/office/powerpoint/2010/main" val="30319960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If you recognize that a particular bill is aligned or against a party’s platform, here are some examples about how you might document a talking point in the review</a:t>
            </a:r>
          </a:p>
          <a:p>
            <a:pPr lvl="0"/>
            <a:r>
              <a:rPr lang="en-US" sz="1300" dirty="0"/>
              <a:t>Click</a:t>
            </a:r>
          </a:p>
          <a:p>
            <a:r>
              <a:rPr lang="en-US" sz="1300" dirty="0"/>
              <a:t>Indicate which party’s legislators should be aware of the supporting platform plank and where practical, quote a subset of the platform text.</a:t>
            </a:r>
          </a:p>
          <a:p>
            <a:pPr lvl="0"/>
            <a:r>
              <a:rPr lang="en-US" sz="1300" dirty="0"/>
              <a:t>Click</a:t>
            </a:r>
          </a:p>
          <a:p>
            <a:r>
              <a:rPr lang="en-US" sz="1300" dirty="0"/>
              <a:t>Platform references should always be considered secondary to more fundamental liberty arguments.</a:t>
            </a:r>
          </a:p>
          <a:p>
            <a:endParaRPr lang="en-US" dirty="0"/>
          </a:p>
        </p:txBody>
      </p:sp>
      <p:sp>
        <p:nvSpPr>
          <p:cNvPr id="4" name="Slide Number Placeholder 3"/>
          <p:cNvSpPr>
            <a:spLocks noGrp="1"/>
          </p:cNvSpPr>
          <p:nvPr>
            <p:ph type="sldNum" sz="quarter" idx="10"/>
          </p:nvPr>
        </p:nvSpPr>
        <p:spPr/>
        <p:txBody>
          <a:bodyPr/>
          <a:lstStyle/>
          <a:p>
            <a:fld id="{91D09C39-4189-4AC6-A00C-41EEBE7A8B6B}" type="slidenum">
              <a:rPr lang="en-US" smtClean="0"/>
              <a:t>45</a:t>
            </a:fld>
            <a:endParaRPr lang="en-US" dirty="0"/>
          </a:p>
        </p:txBody>
      </p:sp>
    </p:spTree>
    <p:extLst>
      <p:ext uri="{BB962C8B-B14F-4D97-AF65-F5344CB8AC3E}">
        <p14:creationId xmlns:p14="http://schemas.microsoft.com/office/powerpoint/2010/main" val="10625585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7468">
              <a:defRPr/>
            </a:pPr>
            <a:r>
              <a:rPr lang="en-US" sz="1300" dirty="0"/>
              <a:t>Now that you’ve got the tools to theoretically review a bill, let’s look at a few example bills and walk through the review process on each of them. You may find it helpful to navigate to the training bills URL as we go through these slides so that you can read the text at your own pace.</a:t>
            </a:r>
          </a:p>
          <a:p>
            <a:endParaRPr lang="en-US" dirty="0"/>
          </a:p>
        </p:txBody>
      </p:sp>
      <p:sp>
        <p:nvSpPr>
          <p:cNvPr id="4" name="Slide Number Placeholder 3"/>
          <p:cNvSpPr>
            <a:spLocks noGrp="1"/>
          </p:cNvSpPr>
          <p:nvPr>
            <p:ph type="sldNum" sz="quarter" idx="10"/>
          </p:nvPr>
        </p:nvSpPr>
        <p:spPr/>
        <p:txBody>
          <a:bodyPr/>
          <a:lstStyle/>
          <a:p>
            <a:fld id="{91D09C39-4189-4AC6-A00C-41EEBE7A8B6B}" type="slidenum">
              <a:rPr lang="en-US" smtClean="0"/>
              <a:t>46</a:t>
            </a:fld>
            <a:endParaRPr lang="en-US" dirty="0"/>
          </a:p>
        </p:txBody>
      </p:sp>
    </p:spTree>
    <p:extLst>
      <p:ext uri="{BB962C8B-B14F-4D97-AF65-F5344CB8AC3E}">
        <p14:creationId xmlns:p14="http://schemas.microsoft.com/office/powerpoint/2010/main" val="40527339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You can see that HB1400 modifies existing RSA 159:6 and extends the duration of a pistol/revolver license from 4 year to 5. In addition, this bill would have removed the vague phrasing of ‘suitable person’ from the statute and replaced it with more objective text that indicated that the license should be issued as long as the person is not barred from owning and possessing a firearm.</a:t>
            </a:r>
          </a:p>
          <a:p>
            <a:r>
              <a:rPr lang="en-US" sz="1300" dirty="0"/>
              <a:t>This is clearly an improvement over existing law. A purist would, correctly, argue that such a license should not be required in the first place but the bill should be reviewed in the context of whether it improves the existing situation – not with respect to whether it aligns with an ideal standard.</a:t>
            </a:r>
          </a:p>
          <a:p>
            <a:endParaRPr lang="en-US" dirty="0"/>
          </a:p>
        </p:txBody>
      </p:sp>
      <p:sp>
        <p:nvSpPr>
          <p:cNvPr id="4" name="Slide Number Placeholder 3"/>
          <p:cNvSpPr>
            <a:spLocks noGrp="1"/>
          </p:cNvSpPr>
          <p:nvPr>
            <p:ph type="sldNum" sz="quarter" idx="10"/>
          </p:nvPr>
        </p:nvSpPr>
        <p:spPr/>
        <p:txBody>
          <a:bodyPr/>
          <a:lstStyle/>
          <a:p>
            <a:fld id="{91D09C39-4189-4AC6-A00C-41EEBE7A8B6B}" type="slidenum">
              <a:rPr lang="en-US" smtClean="0"/>
              <a:t>47</a:t>
            </a:fld>
            <a:endParaRPr lang="en-US" dirty="0"/>
          </a:p>
        </p:txBody>
      </p:sp>
    </p:spTree>
    <p:extLst>
      <p:ext uri="{BB962C8B-B14F-4D97-AF65-F5344CB8AC3E}">
        <p14:creationId xmlns:p14="http://schemas.microsoft.com/office/powerpoint/2010/main" val="14666433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Having read the bill, let’s look at some potential answers for each of the bill review sections for it. First, what topic is it? </a:t>
            </a:r>
          </a:p>
          <a:p>
            <a:pPr lvl="0"/>
            <a:r>
              <a:rPr lang="en-US" sz="1300" dirty="0"/>
              <a:t>Click</a:t>
            </a:r>
          </a:p>
          <a:p>
            <a:r>
              <a:rPr lang="en-US" sz="1300" dirty="0"/>
              <a:t>This one is pretty clearly a Second Amendment bill.</a:t>
            </a:r>
          </a:p>
          <a:p>
            <a:pPr lvl="0"/>
            <a:r>
              <a:rPr lang="en-US" sz="1300" dirty="0"/>
              <a:t>Click</a:t>
            </a:r>
          </a:p>
          <a:p>
            <a:r>
              <a:rPr lang="en-US" sz="1300" dirty="0"/>
              <a:t>Is it Liberty Friendly – Well, we’ve already sort of hinted at that – it improves the current situation in multiple ways so </a:t>
            </a:r>
          </a:p>
          <a:p>
            <a:pPr lvl="0"/>
            <a:r>
              <a:rPr lang="en-US" sz="1300" dirty="0"/>
              <a:t>Click</a:t>
            </a:r>
          </a:p>
          <a:p>
            <a:r>
              <a:rPr lang="en-US" sz="1300" dirty="0"/>
              <a:t>It is pro-liberty</a:t>
            </a:r>
          </a:p>
          <a:p>
            <a:pPr lvl="0"/>
            <a:r>
              <a:rPr lang="en-US" sz="1300" dirty="0"/>
              <a:t>Click</a:t>
            </a:r>
          </a:p>
          <a:p>
            <a:r>
              <a:rPr lang="en-US" sz="1300" dirty="0"/>
              <a:t>Next is impact. The bill impacts all adults in the state in a pretty significant way. It does fall short of true constitutional carry.</a:t>
            </a:r>
          </a:p>
          <a:p>
            <a:pPr lvl="0"/>
            <a:r>
              <a:rPr lang="en-US" sz="1300" dirty="0"/>
              <a:t>Click</a:t>
            </a:r>
          </a:p>
          <a:p>
            <a:r>
              <a:rPr lang="en-US" sz="1300" dirty="0"/>
              <a:t>So the original reviewer marked it as Average impact. An argument could be made that this should have been marked high impact and if there were a significant number of cases of people being arbitrarily excluded based on the existing language it certainly would have rated as high impact. As you can see though, reasonable people may have differences of opinion on some of these fields.</a:t>
            </a:r>
          </a:p>
          <a:p>
            <a:pPr lvl="0"/>
            <a:r>
              <a:rPr lang="en-US" sz="1300" dirty="0"/>
              <a:t>Click</a:t>
            </a:r>
          </a:p>
          <a:p>
            <a:r>
              <a:rPr lang="en-US" sz="1300" dirty="0"/>
              <a:t>With respect to civil rights,</a:t>
            </a:r>
          </a:p>
          <a:p>
            <a:pPr lvl="0"/>
            <a:r>
              <a:rPr lang="en-US" sz="1300" dirty="0"/>
              <a:t>Click</a:t>
            </a:r>
          </a:p>
          <a:p>
            <a:r>
              <a:rPr lang="en-US" sz="1300" dirty="0"/>
              <a:t>The bill protects rights because it prevents bureaucrats from arbitrarily denying citizens the right to self-defense.</a:t>
            </a:r>
          </a:p>
          <a:p>
            <a:pPr lvl="0"/>
            <a:r>
              <a:rPr lang="en-US" sz="1300" dirty="0"/>
              <a:t>Click</a:t>
            </a:r>
          </a:p>
          <a:p>
            <a:r>
              <a:rPr lang="en-US" sz="1300" dirty="0"/>
              <a:t>On the topic of personal responsibility</a:t>
            </a:r>
          </a:p>
          <a:p>
            <a:pPr lvl="0"/>
            <a:r>
              <a:rPr lang="en-US" sz="1300" dirty="0"/>
              <a:t>Click</a:t>
            </a:r>
          </a:p>
          <a:p>
            <a:r>
              <a:rPr lang="en-US" sz="1300" dirty="0"/>
              <a:t>The bill does not fundamentally change the current situation so an N/A is fine.</a:t>
            </a:r>
          </a:p>
          <a:p>
            <a:pPr lvl="0"/>
            <a:r>
              <a:rPr lang="en-US" sz="1300" dirty="0"/>
              <a:t>Click</a:t>
            </a:r>
          </a:p>
          <a:p>
            <a:r>
              <a:rPr lang="en-US" sz="1300" dirty="0"/>
              <a:t>For Right to Property</a:t>
            </a:r>
          </a:p>
          <a:p>
            <a:pPr lvl="0"/>
            <a:r>
              <a:rPr lang="en-US" sz="1300" dirty="0"/>
              <a:t>Click</a:t>
            </a:r>
          </a:p>
          <a:p>
            <a:r>
              <a:rPr lang="en-US" sz="1300" dirty="0"/>
              <a:t>The bill does not directly impact property rights so again N/A</a:t>
            </a:r>
          </a:p>
          <a:p>
            <a:pPr lvl="0"/>
            <a:r>
              <a:rPr lang="en-US" sz="1300" dirty="0"/>
              <a:t>Click</a:t>
            </a:r>
          </a:p>
          <a:p>
            <a:r>
              <a:rPr lang="en-US" sz="1300" dirty="0"/>
              <a:t>The Clarity rating indicates whether or not the language is clear with respect to the intent of the legislation</a:t>
            </a:r>
          </a:p>
          <a:p>
            <a:pPr lvl="0"/>
            <a:r>
              <a:rPr lang="en-US" sz="1300" dirty="0"/>
              <a:t>Click</a:t>
            </a:r>
          </a:p>
          <a:p>
            <a:r>
              <a:rPr lang="en-US" sz="1300" dirty="0"/>
              <a:t>And in this case it is quite clear. Note that a bill can be clear and still be anti-liberty so this sub-factor is independent of whether or not you believe that the bill should exist at all.</a:t>
            </a:r>
          </a:p>
          <a:p>
            <a:pPr lvl="0"/>
            <a:r>
              <a:rPr lang="en-US" sz="1300" dirty="0"/>
              <a:t>Click</a:t>
            </a:r>
          </a:p>
          <a:p>
            <a:r>
              <a:rPr lang="en-US" sz="1300" dirty="0"/>
              <a:t>Next is Accountability</a:t>
            </a:r>
          </a:p>
          <a:p>
            <a:pPr lvl="0"/>
            <a:r>
              <a:rPr lang="en-US" sz="1300" dirty="0"/>
              <a:t>Click</a:t>
            </a:r>
          </a:p>
          <a:p>
            <a:r>
              <a:rPr lang="en-US" sz="1300" dirty="0"/>
              <a:t>The original reviewer believed that it increased/retained accountability.</a:t>
            </a:r>
          </a:p>
          <a:p>
            <a:pPr lvl="0"/>
            <a:r>
              <a:rPr lang="en-US" sz="1300" dirty="0"/>
              <a:t>Click</a:t>
            </a:r>
          </a:p>
          <a:p>
            <a:r>
              <a:rPr lang="en-US" sz="1300" dirty="0"/>
              <a:t>I think a strong argument could be made for N/A here as the bill is not really directly addressing accountability per se.</a:t>
            </a:r>
          </a:p>
          <a:p>
            <a:pPr lvl="0"/>
            <a:r>
              <a:rPr lang="en-US" sz="1300" dirty="0"/>
              <a:t>Click</a:t>
            </a:r>
          </a:p>
          <a:p>
            <a:r>
              <a:rPr lang="en-US" sz="1300" dirty="0"/>
              <a:t>Another reviewer might look at the discretion that is being removed from the issuing authority and make the case that it reduces accountability. While I don’t think that is really correct these multiple perspectives point out why there may be disagreements on some factors and why not every bill needs to have every one of these factors rated.</a:t>
            </a:r>
          </a:p>
          <a:p>
            <a:pPr lvl="0"/>
            <a:r>
              <a:rPr lang="en-US" sz="1300" dirty="0"/>
              <a:t>Click</a:t>
            </a:r>
          </a:p>
          <a:p>
            <a:r>
              <a:rPr lang="en-US" sz="1300" dirty="0"/>
              <a:t>Next is constitutionality. </a:t>
            </a:r>
          </a:p>
          <a:p>
            <a:pPr lvl="0"/>
            <a:r>
              <a:rPr lang="en-US" sz="1300" dirty="0"/>
              <a:t>Click</a:t>
            </a:r>
          </a:p>
          <a:p>
            <a:r>
              <a:rPr lang="en-US" sz="1300" dirty="0"/>
              <a:t>The reviewer marked it constitutional. We recognize that the pistol and revolver license itself is constitutionally dubious since the constitution guarantees (in article 2-a) a right to keep and bear arms and thus one could make a strong argument that the existing law infringes upon that right. In this case, the bill is reducing the potential impact of that restriction. As a result, the reviewer marked it constitutional. If N/A had been selected here we certainly would not have argued with that position.</a:t>
            </a:r>
          </a:p>
          <a:p>
            <a:pPr lvl="0"/>
            <a:r>
              <a:rPr lang="en-US" sz="1300" dirty="0"/>
              <a:t>Click</a:t>
            </a:r>
          </a:p>
          <a:p>
            <a:r>
              <a:rPr lang="en-US" sz="1300" dirty="0"/>
              <a:t>Enforceability</a:t>
            </a:r>
          </a:p>
          <a:p>
            <a:pPr lvl="0"/>
            <a:r>
              <a:rPr lang="en-US" sz="1300" dirty="0"/>
              <a:t>Click</a:t>
            </a:r>
          </a:p>
          <a:p>
            <a:r>
              <a:rPr lang="en-US" sz="1300" dirty="0"/>
              <a:t>N/A for this bill.</a:t>
            </a:r>
          </a:p>
          <a:p>
            <a:pPr lvl="0"/>
            <a:r>
              <a:rPr lang="en-US" sz="1300" dirty="0"/>
              <a:t>Click</a:t>
            </a:r>
          </a:p>
          <a:p>
            <a:r>
              <a:rPr lang="en-US" sz="1300" dirty="0"/>
              <a:t>Regulation/Bureaucracy</a:t>
            </a:r>
          </a:p>
          <a:p>
            <a:pPr lvl="0"/>
            <a:r>
              <a:rPr lang="en-US" sz="1300" dirty="0"/>
              <a:t>Click</a:t>
            </a:r>
          </a:p>
          <a:p>
            <a:r>
              <a:rPr lang="en-US" sz="1300" dirty="0"/>
              <a:t>This bill certainly lessens regulation if for no other reason than it extends the term of the license and reduces the effort the state will need to put into renewals.</a:t>
            </a:r>
          </a:p>
          <a:p>
            <a:pPr lvl="0"/>
            <a:r>
              <a:rPr lang="en-US" sz="1300" dirty="0"/>
              <a:t>Click</a:t>
            </a:r>
          </a:p>
          <a:p>
            <a:r>
              <a:rPr lang="en-US" sz="1300" dirty="0"/>
              <a:t>Fiscal Impact</a:t>
            </a:r>
          </a:p>
          <a:p>
            <a:pPr lvl="0"/>
            <a:r>
              <a:rPr lang="en-US" sz="1300" dirty="0"/>
              <a:t>Click</a:t>
            </a:r>
          </a:p>
          <a:p>
            <a:r>
              <a:rPr lang="en-US" sz="1300" dirty="0"/>
              <a:t>Less frequent renewals and more objective measures for issuance should slightly reduce the costs so the impact is Positive</a:t>
            </a:r>
          </a:p>
          <a:p>
            <a:pPr lvl="0"/>
            <a:r>
              <a:rPr lang="en-US" sz="1300" dirty="0"/>
              <a:t>Click</a:t>
            </a:r>
          </a:p>
          <a:p>
            <a:r>
              <a:rPr lang="en-US" sz="1300" dirty="0"/>
              <a:t>Taxation</a:t>
            </a:r>
          </a:p>
          <a:p>
            <a:pPr lvl="0"/>
            <a:r>
              <a:rPr lang="en-US" sz="1300" dirty="0"/>
              <a:t>Click</a:t>
            </a:r>
          </a:p>
          <a:p>
            <a:r>
              <a:rPr lang="en-US" sz="1300" dirty="0"/>
              <a:t>The license has an existing fee. This does not change it. The original reviewer marked Fee for users which is fine. </a:t>
            </a:r>
          </a:p>
          <a:p>
            <a:pPr lvl="0"/>
            <a:r>
              <a:rPr lang="en-US" sz="1300" dirty="0"/>
              <a:t>Click</a:t>
            </a:r>
          </a:p>
          <a:p>
            <a:r>
              <a:rPr lang="en-US" sz="1300" dirty="0"/>
              <a:t>Arguably N/A could have worked here as well.</a:t>
            </a:r>
          </a:p>
          <a:p>
            <a:endParaRPr lang="en-US" dirty="0"/>
          </a:p>
        </p:txBody>
      </p:sp>
      <p:sp>
        <p:nvSpPr>
          <p:cNvPr id="4" name="Slide Number Placeholder 3"/>
          <p:cNvSpPr>
            <a:spLocks noGrp="1"/>
          </p:cNvSpPr>
          <p:nvPr>
            <p:ph type="sldNum" sz="quarter" idx="10"/>
          </p:nvPr>
        </p:nvSpPr>
        <p:spPr/>
        <p:txBody>
          <a:bodyPr/>
          <a:lstStyle/>
          <a:p>
            <a:fld id="{91D09C39-4189-4AC6-A00C-41EEBE7A8B6B}" type="slidenum">
              <a:rPr lang="en-US" smtClean="0"/>
              <a:t>48</a:t>
            </a:fld>
            <a:endParaRPr lang="en-US" dirty="0"/>
          </a:p>
        </p:txBody>
      </p:sp>
    </p:spTree>
    <p:extLst>
      <p:ext uri="{BB962C8B-B14F-4D97-AF65-F5344CB8AC3E}">
        <p14:creationId xmlns:p14="http://schemas.microsoft.com/office/powerpoint/2010/main" val="21941069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7468">
              <a:defRPr/>
            </a:pPr>
            <a:r>
              <a:rPr lang="en-US" sz="1300" dirty="0"/>
              <a:t>This is the actual Gold Standard Blurb that was used for this bill. A few bullets like this are what should go here. The NHLA Gold Standard team will review and modify what you enter before it appears in the Gold Standard so take a shot if you can but don’t worry if you can’t find exactly the right words.</a:t>
            </a:r>
          </a:p>
          <a:p>
            <a:endParaRPr lang="en-US" dirty="0"/>
          </a:p>
        </p:txBody>
      </p:sp>
      <p:sp>
        <p:nvSpPr>
          <p:cNvPr id="4" name="Slide Number Placeholder 3"/>
          <p:cNvSpPr>
            <a:spLocks noGrp="1"/>
          </p:cNvSpPr>
          <p:nvPr>
            <p:ph type="sldNum" sz="quarter" idx="10"/>
          </p:nvPr>
        </p:nvSpPr>
        <p:spPr/>
        <p:txBody>
          <a:bodyPr/>
          <a:lstStyle/>
          <a:p>
            <a:fld id="{91D09C39-4189-4AC6-A00C-41EEBE7A8B6B}" type="slidenum">
              <a:rPr lang="en-US" smtClean="0"/>
              <a:t>49</a:t>
            </a:fld>
            <a:endParaRPr lang="en-US" dirty="0"/>
          </a:p>
        </p:txBody>
      </p:sp>
    </p:spTree>
    <p:extLst>
      <p:ext uri="{BB962C8B-B14F-4D97-AF65-F5344CB8AC3E}">
        <p14:creationId xmlns:p14="http://schemas.microsoft.com/office/powerpoint/2010/main" val="3216012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7468">
              <a:defRPr/>
            </a:pPr>
            <a:r>
              <a:rPr lang="en-US" sz="1300" dirty="0"/>
              <a:t>Take the time to read the text….. You’ll notice that this bill simply creates a study committee. Like nearly all committees there is some spending involved (Mileage reimbursement) but this is quite small as compared to the rest of state spending.</a:t>
            </a:r>
          </a:p>
          <a:p>
            <a:endParaRPr lang="en-US" dirty="0"/>
          </a:p>
        </p:txBody>
      </p:sp>
      <p:sp>
        <p:nvSpPr>
          <p:cNvPr id="4" name="Slide Number Placeholder 3"/>
          <p:cNvSpPr>
            <a:spLocks noGrp="1"/>
          </p:cNvSpPr>
          <p:nvPr>
            <p:ph type="sldNum" sz="quarter" idx="10"/>
          </p:nvPr>
        </p:nvSpPr>
        <p:spPr/>
        <p:txBody>
          <a:bodyPr/>
          <a:lstStyle/>
          <a:p>
            <a:fld id="{91D09C39-4189-4AC6-A00C-41EEBE7A8B6B}" type="slidenum">
              <a:rPr lang="en-US" smtClean="0"/>
              <a:t>50</a:t>
            </a:fld>
            <a:endParaRPr lang="en-US" dirty="0"/>
          </a:p>
        </p:txBody>
      </p:sp>
    </p:spTree>
    <p:extLst>
      <p:ext uri="{BB962C8B-B14F-4D97-AF65-F5344CB8AC3E}">
        <p14:creationId xmlns:p14="http://schemas.microsoft.com/office/powerpoint/2010/main" val="2079962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Bill review content also helps the NHLA to draft and release the Gold Standard. This is a weekly publication that we provide to legislators to help them decide how to vote. Even in NH, there are legislators who don't have the time to fully read every bill that come up for a vote. Some legislators rely on guidance from party leadership and outside source to help them understand the legislation.</a:t>
            </a:r>
          </a:p>
          <a:p>
            <a:pPr lvl="0"/>
            <a:r>
              <a:rPr lang="en-US" sz="1300" dirty="0"/>
              <a:t>Click</a:t>
            </a:r>
          </a:p>
          <a:p>
            <a:r>
              <a:rPr lang="en-US" sz="1300" dirty="0"/>
              <a:t>The Gold Standard provides a liberty perspective on voting recommendations and bill summaries.</a:t>
            </a:r>
          </a:p>
          <a:p>
            <a:pPr lvl="0"/>
            <a:r>
              <a:rPr lang="en-US" sz="1300" dirty="0"/>
              <a:t>Click</a:t>
            </a:r>
          </a:p>
          <a:p>
            <a:r>
              <a:rPr lang="en-US" sz="1300" dirty="0"/>
              <a:t>Having a quality bill review (particularly for high impact bills) helps the NHLA to have a high quality gold standard as there is generally less than a week from the point when the legislative calendar is released until we have to send the gold standard to the printer.</a:t>
            </a:r>
          </a:p>
          <a:p>
            <a:endParaRPr lang="en-US" dirty="0"/>
          </a:p>
        </p:txBody>
      </p:sp>
      <p:sp>
        <p:nvSpPr>
          <p:cNvPr id="4" name="Slide Number Placeholder 3"/>
          <p:cNvSpPr>
            <a:spLocks noGrp="1"/>
          </p:cNvSpPr>
          <p:nvPr>
            <p:ph type="sldNum" sz="quarter" idx="10"/>
          </p:nvPr>
        </p:nvSpPr>
        <p:spPr/>
        <p:txBody>
          <a:bodyPr/>
          <a:lstStyle/>
          <a:p>
            <a:fld id="{91D09C39-4189-4AC6-A00C-41EEBE7A8B6B}" type="slidenum">
              <a:rPr lang="en-US" smtClean="0"/>
              <a:t>4</a:t>
            </a:fld>
            <a:endParaRPr lang="en-US" dirty="0"/>
          </a:p>
        </p:txBody>
      </p:sp>
    </p:spTree>
    <p:extLst>
      <p:ext uri="{BB962C8B-B14F-4D97-AF65-F5344CB8AC3E}">
        <p14:creationId xmlns:p14="http://schemas.microsoft.com/office/powerpoint/2010/main" val="3456280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On this bill’s review, check the “Study Committee” checkbox.</a:t>
            </a:r>
          </a:p>
          <a:p>
            <a:r>
              <a:rPr lang="en-US" sz="1300" dirty="0"/>
              <a:t>If you’d like, mark the Impact as Low Impact.</a:t>
            </a:r>
          </a:p>
          <a:p>
            <a:r>
              <a:rPr lang="en-US" sz="1300" dirty="0"/>
              <a:t>While not required for study committee bills, if you’d like you can also mark the topic that it pertains to</a:t>
            </a:r>
          </a:p>
          <a:p>
            <a:r>
              <a:rPr lang="en-US" sz="1300" dirty="0"/>
              <a:t>Either way, after filling out these small number of fields, save the review and move to the next one – that’s it.</a:t>
            </a:r>
          </a:p>
          <a:p>
            <a:endParaRPr lang="en-US" dirty="0"/>
          </a:p>
        </p:txBody>
      </p:sp>
      <p:sp>
        <p:nvSpPr>
          <p:cNvPr id="4" name="Slide Number Placeholder 3"/>
          <p:cNvSpPr>
            <a:spLocks noGrp="1"/>
          </p:cNvSpPr>
          <p:nvPr>
            <p:ph type="sldNum" sz="quarter" idx="10"/>
          </p:nvPr>
        </p:nvSpPr>
        <p:spPr/>
        <p:txBody>
          <a:bodyPr/>
          <a:lstStyle/>
          <a:p>
            <a:fld id="{91D09C39-4189-4AC6-A00C-41EEBE7A8B6B}" type="slidenum">
              <a:rPr lang="en-US" smtClean="0"/>
              <a:t>51</a:t>
            </a:fld>
            <a:endParaRPr lang="en-US" dirty="0"/>
          </a:p>
        </p:txBody>
      </p:sp>
    </p:spTree>
    <p:extLst>
      <p:ext uri="{BB962C8B-B14F-4D97-AF65-F5344CB8AC3E}">
        <p14:creationId xmlns:p14="http://schemas.microsoft.com/office/powerpoint/2010/main" val="625964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Bill reviews and the Gold standards that follow from them, allow the NHLA to create an annual Legislative Score Card called the Liberty Rating.</a:t>
            </a:r>
          </a:p>
          <a:p>
            <a:pPr lvl="0"/>
            <a:r>
              <a:rPr lang="en-US" sz="1300" dirty="0"/>
              <a:t>Click</a:t>
            </a:r>
          </a:p>
          <a:p>
            <a:r>
              <a:rPr lang="en-US" sz="1300" dirty="0"/>
              <a:t>This in turn helps us to determine which incumbents running for re-election should be endorsed and supported by activists.</a:t>
            </a:r>
          </a:p>
          <a:p>
            <a:endParaRPr lang="en-US" dirty="0"/>
          </a:p>
        </p:txBody>
      </p:sp>
      <p:sp>
        <p:nvSpPr>
          <p:cNvPr id="4" name="Slide Number Placeholder 3"/>
          <p:cNvSpPr>
            <a:spLocks noGrp="1"/>
          </p:cNvSpPr>
          <p:nvPr>
            <p:ph type="sldNum" sz="quarter" idx="10"/>
          </p:nvPr>
        </p:nvSpPr>
        <p:spPr/>
        <p:txBody>
          <a:bodyPr/>
          <a:lstStyle/>
          <a:p>
            <a:fld id="{91D09C39-4189-4AC6-A00C-41EEBE7A8B6B}" type="slidenum">
              <a:rPr lang="en-US" smtClean="0"/>
              <a:t>5</a:t>
            </a:fld>
            <a:endParaRPr lang="en-US" dirty="0"/>
          </a:p>
        </p:txBody>
      </p:sp>
    </p:spTree>
    <p:extLst>
      <p:ext uri="{BB962C8B-B14F-4D97-AF65-F5344CB8AC3E}">
        <p14:creationId xmlns:p14="http://schemas.microsoft.com/office/powerpoint/2010/main" val="1555112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Some bills can be reviewed without making reference to any external resources however there are several resources you should be aware of that you may find helpful</a:t>
            </a:r>
          </a:p>
          <a:p>
            <a:r>
              <a:rPr lang="en-US" sz="1300" dirty="0"/>
              <a:t>For a limited number of issues, the NHLA has general guidance on how we will approach the issues. This does not mean that our position on any particular bill is a foregone conclusion but being familiar with the positions can be helpful. We’ll go into a little more detail about each of these in a moment.</a:t>
            </a:r>
          </a:p>
          <a:p>
            <a:pPr lvl="0"/>
            <a:r>
              <a:rPr lang="en-US" sz="1300" dirty="0"/>
              <a:t>Click</a:t>
            </a:r>
          </a:p>
          <a:p>
            <a:r>
              <a:rPr lang="en-US" sz="1300" dirty="0"/>
              <a:t>There are a number of issues on which the NHLA does not generally take a direct position since there are competing liberty principles.</a:t>
            </a:r>
          </a:p>
          <a:p>
            <a:pPr lvl="0"/>
            <a:r>
              <a:rPr lang="en-US" sz="1300" dirty="0"/>
              <a:t>Click</a:t>
            </a:r>
          </a:p>
          <a:p>
            <a:r>
              <a:rPr lang="en-US" sz="1300" dirty="0"/>
              <a:t>Prior gold standards (and for that matter prior bill reviews) can be helpful as it is not uncommon for very similar legislation to be entered year after year. While I would not generally recommend searching for every topic before reviewing every bill, over time, you may come to recognize topics and in these cases, reviewing prior content can save time. </a:t>
            </a:r>
          </a:p>
          <a:p>
            <a:pPr lvl="0"/>
            <a:r>
              <a:rPr lang="en-US" sz="1300" dirty="0"/>
              <a:t>Click</a:t>
            </a:r>
          </a:p>
          <a:p>
            <a:r>
              <a:rPr lang="en-US" sz="1300" dirty="0"/>
              <a:t>Finally, there is an NHLA Bill Reviewers Facebook group where you can ask questions about specific legislation or the bill review system itself.</a:t>
            </a:r>
          </a:p>
          <a:p>
            <a:pPr lvl="0"/>
            <a:r>
              <a:rPr lang="en-US" sz="1300" dirty="0"/>
              <a:t>Click</a:t>
            </a:r>
          </a:p>
          <a:p>
            <a:r>
              <a:rPr lang="en-US" sz="1300" dirty="0"/>
              <a:t>Next are resources on the state website. All bill reviewers should read the NH constitution from beginning to end at least once. For a non-trivial number of reviews, I open and refer to the constitution to help determine the constitutionality of proposed legislation. While </a:t>
            </a:r>
            <a:r>
              <a:rPr lang="en-US" sz="1300" u="sng" dirty="0"/>
              <a:t>arguments</a:t>
            </a:r>
            <a:r>
              <a:rPr lang="en-US" sz="1300" dirty="0"/>
              <a:t> based solely on conflicts with the state constitution may not be broadly effective they should still be included when a bill conflicts with the constitution.</a:t>
            </a:r>
          </a:p>
          <a:p>
            <a:pPr lvl="0"/>
            <a:r>
              <a:rPr lang="en-US" sz="1300" dirty="0"/>
              <a:t>Click</a:t>
            </a:r>
          </a:p>
          <a:p>
            <a:br>
              <a:rPr lang="en-US" sz="1300" dirty="0"/>
            </a:br>
            <a:r>
              <a:rPr lang="en-US" sz="1300" dirty="0"/>
              <a:t>The existing laws are something that you'll need to become comfortable reading. Many bills revise existing language and so often understanding the existing text is key to understanding if a particular bill is pro liberty or not  - If the existing law called for a 100% tax rate, then a bill that propose to change that rate to 50% (as horrendous as it sounds) would still be an improvement</a:t>
            </a:r>
          </a:p>
          <a:p>
            <a:r>
              <a:rPr lang="en-US" sz="1300" dirty="0"/>
              <a:t>Finally, an additional source can be the state party platforms - we'll talk a little more about those in a few minutes.</a:t>
            </a:r>
          </a:p>
        </p:txBody>
      </p:sp>
      <p:sp>
        <p:nvSpPr>
          <p:cNvPr id="4" name="Slide Number Placeholder 3"/>
          <p:cNvSpPr>
            <a:spLocks noGrp="1"/>
          </p:cNvSpPr>
          <p:nvPr>
            <p:ph type="sldNum" sz="quarter" idx="10"/>
          </p:nvPr>
        </p:nvSpPr>
        <p:spPr/>
        <p:txBody>
          <a:bodyPr/>
          <a:lstStyle/>
          <a:p>
            <a:fld id="{91D09C39-4189-4AC6-A00C-41EEBE7A8B6B}" type="slidenum">
              <a:rPr lang="en-US" smtClean="0"/>
              <a:t>6</a:t>
            </a:fld>
            <a:endParaRPr lang="en-US" dirty="0"/>
          </a:p>
        </p:txBody>
      </p:sp>
    </p:spTree>
    <p:extLst>
      <p:ext uri="{BB962C8B-B14F-4D97-AF65-F5344CB8AC3E}">
        <p14:creationId xmlns:p14="http://schemas.microsoft.com/office/powerpoint/2010/main" val="3971821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While this training is not a substitute for reading the NHLA positions page, we'll quickly cover each of the major topics just so have a general sense of where the NHLA stands on some key issues</a:t>
            </a:r>
          </a:p>
          <a:p>
            <a:r>
              <a:rPr lang="en-US" sz="1300" dirty="0"/>
              <a:t>The Death Penalty used to be among our “Do Not Touch” issues but after a survey of membership, the NHLA board voted to remove this issue from Do Not touch and take the position that NH would be well served to discontinue the option of using the death penalty.</a:t>
            </a:r>
          </a:p>
          <a:p>
            <a:pPr lvl="0"/>
            <a:r>
              <a:rPr lang="en-US" sz="1300" dirty="0"/>
              <a:t>Click</a:t>
            </a:r>
          </a:p>
          <a:p>
            <a:r>
              <a:rPr lang="en-US" sz="1300" dirty="0"/>
              <a:t>The NHLA believes in the fundamental right of self-ownership and as a result it is not the proper role of the state to decide what individuals may eat, drink or smoke. In addition, prohibition continues to be a proven failure at curbing abuse and increases the power of criminal cartels.</a:t>
            </a:r>
          </a:p>
          <a:p>
            <a:pPr lvl="0"/>
            <a:r>
              <a:rPr lang="en-US" sz="1300" dirty="0"/>
              <a:t>Click</a:t>
            </a:r>
          </a:p>
          <a:p>
            <a:r>
              <a:rPr lang="en-US" sz="1300" dirty="0"/>
              <a:t>We believe that families, not the state, are in the best position to control the education of their children. </a:t>
            </a:r>
          </a:p>
          <a:p>
            <a:pPr lvl="0"/>
            <a:r>
              <a:rPr lang="en-US" sz="1300" dirty="0"/>
              <a:t>Click</a:t>
            </a:r>
          </a:p>
          <a:p>
            <a:r>
              <a:rPr lang="en-US" sz="1300" dirty="0"/>
              <a:t>People have the right to know how their money is being spent. Transparency, even though it may have modest costs, is required to keep corruption and waste in check.</a:t>
            </a:r>
          </a:p>
          <a:p>
            <a:endParaRPr lang="en-US" dirty="0"/>
          </a:p>
        </p:txBody>
      </p:sp>
      <p:sp>
        <p:nvSpPr>
          <p:cNvPr id="4" name="Slide Number Placeholder 3"/>
          <p:cNvSpPr>
            <a:spLocks noGrp="1"/>
          </p:cNvSpPr>
          <p:nvPr>
            <p:ph type="sldNum" sz="quarter" idx="10"/>
          </p:nvPr>
        </p:nvSpPr>
        <p:spPr/>
        <p:txBody>
          <a:bodyPr/>
          <a:lstStyle/>
          <a:p>
            <a:fld id="{91D09C39-4189-4AC6-A00C-41EEBE7A8B6B}" type="slidenum">
              <a:rPr lang="en-US" smtClean="0"/>
              <a:t>7</a:t>
            </a:fld>
            <a:endParaRPr lang="en-US" dirty="0"/>
          </a:p>
        </p:txBody>
      </p:sp>
    </p:spTree>
    <p:extLst>
      <p:ext uri="{BB962C8B-B14F-4D97-AF65-F5344CB8AC3E}">
        <p14:creationId xmlns:p14="http://schemas.microsoft.com/office/powerpoint/2010/main" val="229218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The NHLA supports the right to keep and bear arms and believes that this right as recognized in Article 2-a of the NH constitution is not contingent on a government issued permission slip.</a:t>
            </a:r>
          </a:p>
          <a:p>
            <a:pPr lvl="0"/>
            <a:r>
              <a:rPr lang="en-US" sz="1300" dirty="0"/>
              <a:t>Click</a:t>
            </a:r>
          </a:p>
          <a:p>
            <a:r>
              <a:rPr lang="en-US" sz="1300" dirty="0"/>
              <a:t>We believe that government is most accountable and accessible when it is most local. Therefore, we believe that local control is generally preferable to state or national mandates.</a:t>
            </a:r>
          </a:p>
          <a:p>
            <a:r>
              <a:rPr lang="en-US" sz="1300" dirty="0"/>
              <a:t>We do believe that there is a higher principle however – the principle of individual liberty. For this reason, we support state laws that prevent local governments from abridging the personal or property rights of individuals.</a:t>
            </a:r>
          </a:p>
          <a:p>
            <a:pPr lvl="0"/>
            <a:r>
              <a:rPr lang="en-US" sz="1300" dirty="0"/>
              <a:t>Click</a:t>
            </a:r>
          </a:p>
          <a:p>
            <a:r>
              <a:rPr lang="en-US" sz="1300" dirty="0"/>
              <a:t>Taxes compel people to fund programs which may be counterproductive or even unethical. We believe most or all goods and services can and should be funded on the basis of voluntary consent. We support efforts to reduce taxes, and put money back under the control of the people who earned it.</a:t>
            </a:r>
          </a:p>
          <a:p>
            <a:pPr lvl="0"/>
            <a:r>
              <a:rPr lang="en-US" sz="1300" dirty="0"/>
              <a:t>Click</a:t>
            </a:r>
          </a:p>
          <a:p>
            <a:r>
              <a:rPr lang="en-US" sz="1300" dirty="0"/>
              <a:t>Government programs create dependency and often do far more harm than good. We believe voluntary charities are the ideal way to address the needs of those who require assistance.</a:t>
            </a:r>
          </a:p>
          <a:p>
            <a:pPr lvl="0"/>
            <a:r>
              <a:rPr lang="en-US" sz="1300" dirty="0"/>
              <a:t>Click</a:t>
            </a:r>
          </a:p>
          <a:p>
            <a:r>
              <a:rPr lang="en-US" sz="1300" dirty="0"/>
              <a:t> </a:t>
            </a:r>
          </a:p>
          <a:p>
            <a:r>
              <a:rPr lang="en-US" sz="1300" dirty="0"/>
              <a:t>.... Once again, please real the NHLA positions page for detailed rationale about each of these positions</a:t>
            </a:r>
          </a:p>
          <a:p>
            <a:endParaRPr lang="en-US" dirty="0"/>
          </a:p>
        </p:txBody>
      </p:sp>
      <p:sp>
        <p:nvSpPr>
          <p:cNvPr id="4" name="Slide Number Placeholder 3"/>
          <p:cNvSpPr>
            <a:spLocks noGrp="1"/>
          </p:cNvSpPr>
          <p:nvPr>
            <p:ph type="sldNum" sz="quarter" idx="10"/>
          </p:nvPr>
        </p:nvSpPr>
        <p:spPr/>
        <p:txBody>
          <a:bodyPr/>
          <a:lstStyle/>
          <a:p>
            <a:fld id="{91D09C39-4189-4AC6-A00C-41EEBE7A8B6B}" type="slidenum">
              <a:rPr lang="en-US" smtClean="0"/>
              <a:t>8</a:t>
            </a:fld>
            <a:endParaRPr lang="en-US" dirty="0"/>
          </a:p>
        </p:txBody>
      </p:sp>
    </p:spTree>
    <p:extLst>
      <p:ext uri="{BB962C8B-B14F-4D97-AF65-F5344CB8AC3E}">
        <p14:creationId xmlns:p14="http://schemas.microsoft.com/office/powerpoint/2010/main" val="7110771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Prior gold standards may be helpful to you while reviewing a bill. The NHLA website has a search feature that allows you to limit searches to prior gold standards. </a:t>
            </a:r>
          </a:p>
          <a:p>
            <a:pPr lvl="0"/>
            <a:r>
              <a:rPr lang="en-US" sz="1300" dirty="0"/>
              <a:t>Click</a:t>
            </a:r>
          </a:p>
          <a:p>
            <a:pPr lvl="0"/>
            <a:r>
              <a:rPr lang="en-US" sz="1300" dirty="0"/>
              <a:t>Click</a:t>
            </a:r>
          </a:p>
          <a:p>
            <a:r>
              <a:rPr lang="en-US" sz="1300" dirty="0"/>
              <a:t>Here you can see a search for civil asset and see that this term has appeared several times in the gold standard. Always read and understand the current bill and be on the lookout for the need to change the argument to match the updated legislation</a:t>
            </a:r>
          </a:p>
          <a:p>
            <a:endParaRPr lang="en-US" dirty="0"/>
          </a:p>
        </p:txBody>
      </p:sp>
      <p:sp>
        <p:nvSpPr>
          <p:cNvPr id="4" name="Slide Number Placeholder 3"/>
          <p:cNvSpPr>
            <a:spLocks noGrp="1"/>
          </p:cNvSpPr>
          <p:nvPr>
            <p:ph type="sldNum" sz="quarter" idx="10"/>
          </p:nvPr>
        </p:nvSpPr>
        <p:spPr/>
        <p:txBody>
          <a:bodyPr/>
          <a:lstStyle/>
          <a:p>
            <a:fld id="{91D09C39-4189-4AC6-A00C-41EEBE7A8B6B}" type="slidenum">
              <a:rPr lang="en-US" smtClean="0"/>
              <a:t>9</a:t>
            </a:fld>
            <a:endParaRPr lang="en-US" dirty="0"/>
          </a:p>
        </p:txBody>
      </p:sp>
    </p:spTree>
    <p:extLst>
      <p:ext uri="{BB962C8B-B14F-4D97-AF65-F5344CB8AC3E}">
        <p14:creationId xmlns:p14="http://schemas.microsoft.com/office/powerpoint/2010/main" val="32002645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a:gsLst>
            <a:gs pos="0">
              <a:srgbClr val="FFC000"/>
            </a:gs>
            <a:gs pos="13000">
              <a:srgbClr val="FFFF00"/>
            </a:gs>
            <a:gs pos="29000">
              <a:schemeClr val="bg1"/>
            </a:gs>
            <a:gs pos="61000">
              <a:schemeClr val="bg1"/>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9D6B6F9-A57E-48BF-BC26-95367B5042CD}" type="datetime1">
              <a:rPr lang="en-US" smtClean="0"/>
              <a:t>1/18/2020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060574-EF65-42AD-968C-79561251E3DF}" type="slidenum">
              <a:rPr lang="en-US" smtClean="0"/>
              <a:t>‹#›</a:t>
            </a:fld>
            <a:endParaRPr lang="en-US" dirty="0"/>
          </a:p>
        </p:txBody>
      </p:sp>
      <p:pic>
        <p:nvPicPr>
          <p:cNvPr id="7" name="Picture 6"/>
          <p:cNvPicPr>
            <a:picLocks noChangeAspect="1"/>
          </p:cNvPicPr>
          <p:nvPr userDrawn="1"/>
        </p:nvPicPr>
        <p:blipFill>
          <a:blip r:embed="rId2"/>
          <a:stretch>
            <a:fillRect/>
          </a:stretch>
        </p:blipFill>
        <p:spPr>
          <a:xfrm>
            <a:off x="3" y="83085"/>
            <a:ext cx="2309356" cy="956733"/>
          </a:xfrm>
          <a:prstGeom prst="rect">
            <a:avLst/>
          </a:prstGeom>
        </p:spPr>
      </p:pic>
      <p:pic>
        <p:nvPicPr>
          <p:cNvPr id="8" name="Picture 7"/>
          <p:cNvPicPr>
            <a:picLocks noChangeAspect="1"/>
          </p:cNvPicPr>
          <p:nvPr userDrawn="1"/>
        </p:nvPicPr>
        <p:blipFill>
          <a:blip r:embed="rId3">
            <a:clrChange>
              <a:clrFrom>
                <a:srgbClr val="FFFFFF"/>
              </a:clrFrom>
              <a:clrTo>
                <a:srgbClr val="FFFFFF">
                  <a:alpha val="0"/>
                </a:srgbClr>
              </a:clrTo>
            </a:clrChange>
          </a:blip>
          <a:stretch>
            <a:fillRect/>
          </a:stretch>
        </p:blipFill>
        <p:spPr>
          <a:xfrm>
            <a:off x="819152" y="274638"/>
            <a:ext cx="1490207" cy="386205"/>
          </a:xfrm>
          <a:prstGeom prst="rect">
            <a:avLst/>
          </a:prstGeom>
        </p:spPr>
      </p:pic>
    </p:spTree>
    <p:extLst>
      <p:ext uri="{BB962C8B-B14F-4D97-AF65-F5344CB8AC3E}">
        <p14:creationId xmlns:p14="http://schemas.microsoft.com/office/powerpoint/2010/main" val="2790331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F84183-0B9D-4F12-95F2-93D21F831687}" type="datetime1">
              <a:rPr lang="en-US" smtClean="0"/>
              <a:t>1/18/2020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060574-EF65-42AD-968C-79561251E3DF}" type="slidenum">
              <a:rPr lang="en-US" smtClean="0"/>
              <a:t>‹#›</a:t>
            </a:fld>
            <a:endParaRPr lang="en-US" dirty="0"/>
          </a:p>
        </p:txBody>
      </p:sp>
    </p:spTree>
    <p:extLst>
      <p:ext uri="{BB962C8B-B14F-4D97-AF65-F5344CB8AC3E}">
        <p14:creationId xmlns:p14="http://schemas.microsoft.com/office/powerpoint/2010/main" val="171238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3"/>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3"/>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0A7A98-752E-42ED-A076-D971A42A026C}" type="datetime1">
              <a:rPr lang="en-US" smtClean="0"/>
              <a:t>1/18/2020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060574-EF65-42AD-968C-79561251E3DF}" type="slidenum">
              <a:rPr lang="en-US" smtClean="0"/>
              <a:t>‹#›</a:t>
            </a:fld>
            <a:endParaRPr lang="en-US" dirty="0"/>
          </a:p>
        </p:txBody>
      </p:sp>
    </p:spTree>
    <p:extLst>
      <p:ext uri="{BB962C8B-B14F-4D97-AF65-F5344CB8AC3E}">
        <p14:creationId xmlns:p14="http://schemas.microsoft.com/office/powerpoint/2010/main" val="3298097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a:gsLst>
            <a:gs pos="0">
              <a:srgbClr val="FFC000"/>
            </a:gs>
            <a:gs pos="13000">
              <a:srgbClr val="FFFF00"/>
            </a:gs>
            <a:gs pos="29000">
              <a:schemeClr val="bg1"/>
            </a:gs>
            <a:gs pos="61000">
              <a:schemeClr val="bg1"/>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C3563A-7254-4FA2-87FA-70CCC64C8A6D}" type="datetime1">
              <a:rPr lang="en-US" smtClean="0"/>
              <a:t>1/18/2020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060574-EF65-42AD-968C-79561251E3DF}" type="slidenum">
              <a:rPr lang="en-US" smtClean="0"/>
              <a:t>‹#›</a:t>
            </a:fld>
            <a:endParaRPr lang="en-US" dirty="0"/>
          </a:p>
        </p:txBody>
      </p:sp>
      <p:pic>
        <p:nvPicPr>
          <p:cNvPr id="9" name="Picture 8"/>
          <p:cNvPicPr>
            <a:picLocks noChangeAspect="1"/>
          </p:cNvPicPr>
          <p:nvPr userDrawn="1"/>
        </p:nvPicPr>
        <p:blipFill>
          <a:blip r:embed="rId2"/>
          <a:stretch>
            <a:fillRect/>
          </a:stretch>
        </p:blipFill>
        <p:spPr>
          <a:xfrm>
            <a:off x="2" y="83084"/>
            <a:ext cx="1732017" cy="956733"/>
          </a:xfrm>
          <a:prstGeom prst="rect">
            <a:avLst/>
          </a:prstGeom>
        </p:spPr>
      </p:pic>
      <p:pic>
        <p:nvPicPr>
          <p:cNvPr id="10" name="Picture 9"/>
          <p:cNvPicPr>
            <a:picLocks noChangeAspect="1"/>
          </p:cNvPicPr>
          <p:nvPr userDrawn="1"/>
        </p:nvPicPr>
        <p:blipFill>
          <a:blip r:embed="rId3">
            <a:clrChange>
              <a:clrFrom>
                <a:srgbClr val="FFFFFF"/>
              </a:clrFrom>
              <a:clrTo>
                <a:srgbClr val="FFFFFF">
                  <a:alpha val="0"/>
                </a:srgbClr>
              </a:clrTo>
            </a:clrChange>
          </a:blip>
          <a:stretch>
            <a:fillRect/>
          </a:stretch>
        </p:blipFill>
        <p:spPr>
          <a:xfrm>
            <a:off x="614364" y="274638"/>
            <a:ext cx="1117655" cy="386205"/>
          </a:xfrm>
          <a:prstGeom prst="rect">
            <a:avLst/>
          </a:prstGeom>
        </p:spPr>
      </p:pic>
    </p:spTree>
    <p:extLst>
      <p:ext uri="{BB962C8B-B14F-4D97-AF65-F5344CB8AC3E}">
        <p14:creationId xmlns:p14="http://schemas.microsoft.com/office/powerpoint/2010/main" val="3796686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B5142C-772F-46B7-B3AD-A27883DD8BA4}" type="datetime1">
              <a:rPr lang="en-US" smtClean="0"/>
              <a:t>1/18/2020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060574-EF65-42AD-968C-79561251E3DF}" type="slidenum">
              <a:rPr lang="en-US" smtClean="0"/>
              <a:t>‹#›</a:t>
            </a:fld>
            <a:endParaRPr lang="en-US" dirty="0"/>
          </a:p>
        </p:txBody>
      </p:sp>
    </p:spTree>
    <p:extLst>
      <p:ext uri="{BB962C8B-B14F-4D97-AF65-F5344CB8AC3E}">
        <p14:creationId xmlns:p14="http://schemas.microsoft.com/office/powerpoint/2010/main" val="4078045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2E9C19-7ED7-4D0D-97B7-D2C2DDBF697E}" type="datetime1">
              <a:rPr lang="en-US" smtClean="0"/>
              <a:t>1/18/2020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F060574-EF65-42AD-968C-79561251E3DF}" type="slidenum">
              <a:rPr lang="en-US" smtClean="0"/>
              <a:t>‹#›</a:t>
            </a:fld>
            <a:endParaRPr lang="en-US" dirty="0"/>
          </a:p>
        </p:txBody>
      </p:sp>
    </p:spTree>
    <p:extLst>
      <p:ext uri="{BB962C8B-B14F-4D97-AF65-F5344CB8AC3E}">
        <p14:creationId xmlns:p14="http://schemas.microsoft.com/office/powerpoint/2010/main" val="1181043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C3BF04-869D-4B54-B5F6-EE00602A50DA}" type="datetime1">
              <a:rPr lang="en-US" smtClean="0"/>
              <a:t>1/18/2020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F060574-EF65-42AD-968C-79561251E3DF}" type="slidenum">
              <a:rPr lang="en-US" smtClean="0"/>
              <a:t>‹#›</a:t>
            </a:fld>
            <a:endParaRPr lang="en-US" dirty="0"/>
          </a:p>
        </p:txBody>
      </p:sp>
    </p:spTree>
    <p:extLst>
      <p:ext uri="{BB962C8B-B14F-4D97-AF65-F5344CB8AC3E}">
        <p14:creationId xmlns:p14="http://schemas.microsoft.com/office/powerpoint/2010/main" val="1360968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E700E4D-CA92-4000-B2AC-03EBB51508BE}" type="datetime1">
              <a:rPr lang="en-US" smtClean="0"/>
              <a:t>1/18/2020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F060574-EF65-42AD-968C-79561251E3DF}" type="slidenum">
              <a:rPr lang="en-US" smtClean="0"/>
              <a:t>‹#›</a:t>
            </a:fld>
            <a:endParaRPr lang="en-US" dirty="0"/>
          </a:p>
        </p:txBody>
      </p:sp>
    </p:spTree>
    <p:extLst>
      <p:ext uri="{BB962C8B-B14F-4D97-AF65-F5344CB8AC3E}">
        <p14:creationId xmlns:p14="http://schemas.microsoft.com/office/powerpoint/2010/main" val="3032997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324074-FC8F-472E-93EF-2D752F48CDF5}" type="datetime1">
              <a:rPr lang="en-US" smtClean="0"/>
              <a:t>1/18/2020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F060574-EF65-42AD-968C-79561251E3DF}" type="slidenum">
              <a:rPr lang="en-US" smtClean="0"/>
              <a:t>‹#›</a:t>
            </a:fld>
            <a:endParaRPr lang="en-US" dirty="0"/>
          </a:p>
        </p:txBody>
      </p:sp>
    </p:spTree>
    <p:extLst>
      <p:ext uri="{BB962C8B-B14F-4D97-AF65-F5344CB8AC3E}">
        <p14:creationId xmlns:p14="http://schemas.microsoft.com/office/powerpoint/2010/main" val="3534416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072DFE-EAC2-4C71-9754-ADA0C5932B3E}" type="datetime1">
              <a:rPr lang="en-US" smtClean="0"/>
              <a:t>1/18/2020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F060574-EF65-42AD-968C-79561251E3DF}" type="slidenum">
              <a:rPr lang="en-US" smtClean="0"/>
              <a:t>‹#›</a:t>
            </a:fld>
            <a:endParaRPr lang="en-US" dirty="0"/>
          </a:p>
        </p:txBody>
      </p:sp>
    </p:spTree>
    <p:extLst>
      <p:ext uri="{BB962C8B-B14F-4D97-AF65-F5344CB8AC3E}">
        <p14:creationId xmlns:p14="http://schemas.microsoft.com/office/powerpoint/2010/main" val="798054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27042C-77B2-46E5-A3DD-6146D41C8BF2}" type="datetime1">
              <a:rPr lang="en-US" smtClean="0"/>
              <a:t>1/18/2020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F060574-EF65-42AD-968C-79561251E3DF}" type="slidenum">
              <a:rPr lang="en-US" smtClean="0"/>
              <a:t>‹#›</a:t>
            </a:fld>
            <a:endParaRPr lang="en-US" dirty="0"/>
          </a:p>
        </p:txBody>
      </p:sp>
    </p:spTree>
    <p:extLst>
      <p:ext uri="{BB962C8B-B14F-4D97-AF65-F5344CB8AC3E}">
        <p14:creationId xmlns:p14="http://schemas.microsoft.com/office/powerpoint/2010/main" val="2941018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DDB39B-D4FD-4B25-8C42-E7F10597BD86}" type="datetime1">
              <a:rPr lang="en-US" smtClean="0"/>
              <a:t>1/18/2020</a:t>
            </a:fld>
            <a:endParaRPr lang="en-US" dirty="0"/>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060574-EF65-42AD-968C-79561251E3DF}" type="slidenum">
              <a:rPr lang="en-US" smtClean="0"/>
              <a:t>‹#›</a:t>
            </a:fld>
            <a:endParaRPr lang="en-US" dirty="0"/>
          </a:p>
        </p:txBody>
      </p:sp>
    </p:spTree>
    <p:extLst>
      <p:ext uri="{BB962C8B-B14F-4D97-AF65-F5344CB8AC3E}">
        <p14:creationId xmlns:p14="http://schemas.microsoft.com/office/powerpoint/2010/main" val="20326697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mailto:research@nhliberty.org"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facebook.nhliberty.org/"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hyperlink" Target="http://gencourt.state.nh.us/house/committees/standingcommittees.aspx" TargetMode="External"/><Relationship Id="rId4" Type="http://schemas.openxmlformats.org/officeDocument/2006/relationships/hyperlink" Target="http://gencourt.state.nh.us/house/members/memberlookup.aspx"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gencourt.state.nh.us/rsa/html/XXXIV-A/382-A/382-A-4-401.htm"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www.gencourt.state.nh.us/rsa/html/XIII/178/178-22.ht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mailto:research@nhliberty.org"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gencourt.state.nh.us/bill_Status/billText.aspx?sy=2016&amp;id=587&amp;txtFormat=html"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hyperlink" Target="http://gencourt.state.nh.us/bill_Status/billText.aspx?sy=2016&amp;id=608&amp;txtFormat=html" TargetMode="External"/><Relationship Id="rId4" Type="http://schemas.openxmlformats.org/officeDocument/2006/relationships/hyperlink" Target="http://gencourt.state.nh.us/bill_Status/billText.aspx?sy=2016&amp;id=1005&amp;txtFormat=html"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www.gencourt.state.nh.us/rsa/html/XII/159/159-6.htm"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nh.gop/platform" TargetMode="External"/><Relationship Id="rId3" Type="http://schemas.openxmlformats.org/officeDocument/2006/relationships/hyperlink" Target="https://nhliberty.org/positions/" TargetMode="External"/><Relationship Id="rId7" Type="http://schemas.openxmlformats.org/officeDocument/2006/relationships/hyperlink" Target="http://nhdp.org/who-we-are/our-platfor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www.gencourt.state.nh.us/rsa/html/indexes/default.html" TargetMode="External"/><Relationship Id="rId5" Type="http://schemas.openxmlformats.org/officeDocument/2006/relationships/hyperlink" Target="http://www.nh.gov/glance/constitution.htm" TargetMode="External"/><Relationship Id="rId4" Type="http://schemas.openxmlformats.org/officeDocument/2006/relationships/hyperlink" Target="http://nhliberty.org/facebook" TargetMode="External"/><Relationship Id="rId9" Type="http://schemas.openxmlformats.org/officeDocument/2006/relationships/hyperlink" Target="http://www.lpnh.org/about/platform"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nhliberty.org/category/gold-standard/"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hyperlink" Target="http://nhliberty.org/legacy_g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New Hampshire Liberty Alliance</a:t>
            </a:r>
          </a:p>
        </p:txBody>
      </p:sp>
      <p:sp>
        <p:nvSpPr>
          <p:cNvPr id="3" name="Subtitle 2"/>
          <p:cNvSpPr>
            <a:spLocks noGrp="1"/>
          </p:cNvSpPr>
          <p:nvPr>
            <p:ph type="subTitle" idx="1"/>
          </p:nvPr>
        </p:nvSpPr>
        <p:spPr/>
        <p:txBody>
          <a:bodyPr/>
          <a:lstStyle/>
          <a:p>
            <a:r>
              <a:rPr lang="en-US" dirty="0"/>
              <a:t>Bill Review Training</a:t>
            </a:r>
          </a:p>
        </p:txBody>
      </p:sp>
      <p:sp>
        <p:nvSpPr>
          <p:cNvPr id="4" name="Slide Number Placeholder 3"/>
          <p:cNvSpPr>
            <a:spLocks noGrp="1"/>
          </p:cNvSpPr>
          <p:nvPr>
            <p:ph type="sldNum" sz="quarter" idx="12"/>
          </p:nvPr>
        </p:nvSpPr>
        <p:spPr/>
        <p:txBody>
          <a:bodyPr/>
          <a:lstStyle/>
          <a:p>
            <a:fld id="{AF060574-EF65-42AD-968C-79561251E3DF}" type="slidenum">
              <a:rPr lang="en-US" smtClean="0"/>
              <a:t>1</a:t>
            </a:fld>
            <a:endParaRPr lang="en-US" dirty="0"/>
          </a:p>
        </p:txBody>
      </p:sp>
    </p:spTree>
    <p:extLst>
      <p:ext uri="{BB962C8B-B14F-4D97-AF65-F5344CB8AC3E}">
        <p14:creationId xmlns:p14="http://schemas.microsoft.com/office/powerpoint/2010/main" val="3452944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D7E7E-32DF-4FEF-A8F7-39D4C4F05B1A}"/>
              </a:ext>
            </a:extLst>
          </p:cNvPr>
          <p:cNvSpPr>
            <a:spLocks noGrp="1"/>
          </p:cNvSpPr>
          <p:nvPr>
            <p:ph type="title"/>
          </p:nvPr>
        </p:nvSpPr>
        <p:spPr/>
        <p:txBody>
          <a:bodyPr/>
          <a:lstStyle/>
          <a:p>
            <a:r>
              <a:rPr lang="en-US" dirty="0"/>
              <a:t>Exercise</a:t>
            </a:r>
          </a:p>
        </p:txBody>
      </p:sp>
      <p:sp>
        <p:nvSpPr>
          <p:cNvPr id="3" name="Content Placeholder 2">
            <a:extLst>
              <a:ext uri="{FF2B5EF4-FFF2-40B4-BE49-F238E27FC236}">
                <a16:creationId xmlns:a16="http://schemas.microsoft.com/office/drawing/2014/main" id="{254B7365-D920-4801-8E5F-3D97B050BC4E}"/>
              </a:ext>
            </a:extLst>
          </p:cNvPr>
          <p:cNvSpPr>
            <a:spLocks noGrp="1"/>
          </p:cNvSpPr>
          <p:nvPr>
            <p:ph idx="1"/>
          </p:nvPr>
        </p:nvSpPr>
        <p:spPr>
          <a:xfrm>
            <a:off x="581130" y="1295400"/>
            <a:ext cx="10972800" cy="4525963"/>
          </a:xfrm>
        </p:spPr>
        <p:txBody>
          <a:bodyPr>
            <a:normAutofit lnSpcReduction="10000"/>
          </a:bodyPr>
          <a:lstStyle/>
          <a:p>
            <a:pPr marL="0" indent="0">
              <a:buNone/>
            </a:pPr>
            <a:r>
              <a:rPr lang="en-US" sz="2400" b="1" dirty="0"/>
              <a:t>Are the following bills likely pro or anti-liberty based on summary?</a:t>
            </a:r>
          </a:p>
          <a:p>
            <a:r>
              <a:rPr lang="en-US" sz="2400" dirty="0"/>
              <a:t>This bill allows cities and towns the option to add a local surcharge to existing rooms &amp; meals tax if approved by voters?</a:t>
            </a:r>
          </a:p>
          <a:p>
            <a:r>
              <a:rPr lang="en-US" sz="2400" dirty="0"/>
              <a:t>This bill establishes licensure and inspection practice for body art establishments.</a:t>
            </a:r>
          </a:p>
          <a:p>
            <a:r>
              <a:rPr lang="en-US" sz="2400" dirty="0"/>
              <a:t>This bill prohibits prospective employers from asking an applicant about salary history.</a:t>
            </a:r>
          </a:p>
          <a:p>
            <a:r>
              <a:rPr lang="en-US" sz="2400" dirty="0"/>
              <a:t>This bill allows parents to “opt-out” of non-academic surveys for their children in public schools.</a:t>
            </a:r>
          </a:p>
          <a:p>
            <a:r>
              <a:rPr lang="en-US" sz="2400" dirty="0"/>
              <a:t>This bill establishes a commission to study the licensure of individuals who forage for wild mushrooms for sale to others.</a:t>
            </a:r>
          </a:p>
          <a:p>
            <a:r>
              <a:rPr lang="en-US" sz="2400" dirty="0"/>
              <a:t>The bill requires pharmacists and pharmacies to use a new red warning label for any prescription containing opiates.</a:t>
            </a:r>
          </a:p>
          <a:p>
            <a:endParaRPr lang="en-US" sz="2400" dirty="0"/>
          </a:p>
        </p:txBody>
      </p:sp>
      <p:sp>
        <p:nvSpPr>
          <p:cNvPr id="4" name="Slide Number Placeholder 3">
            <a:extLst>
              <a:ext uri="{FF2B5EF4-FFF2-40B4-BE49-F238E27FC236}">
                <a16:creationId xmlns:a16="http://schemas.microsoft.com/office/drawing/2014/main" id="{8476E0A0-909F-44E5-B8F2-69307369C7A7}"/>
              </a:ext>
            </a:extLst>
          </p:cNvPr>
          <p:cNvSpPr>
            <a:spLocks noGrp="1"/>
          </p:cNvSpPr>
          <p:nvPr>
            <p:ph type="sldNum" sz="quarter" idx="12"/>
          </p:nvPr>
        </p:nvSpPr>
        <p:spPr/>
        <p:txBody>
          <a:bodyPr/>
          <a:lstStyle/>
          <a:p>
            <a:fld id="{AF060574-EF65-42AD-968C-79561251E3DF}" type="slidenum">
              <a:rPr lang="en-US" smtClean="0"/>
              <a:t>10</a:t>
            </a:fld>
            <a:endParaRPr lang="en-US" dirty="0"/>
          </a:p>
        </p:txBody>
      </p:sp>
    </p:spTree>
    <p:extLst>
      <p:ext uri="{BB962C8B-B14F-4D97-AF65-F5344CB8AC3E}">
        <p14:creationId xmlns:p14="http://schemas.microsoft.com/office/powerpoint/2010/main" val="1768172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Reviewing Bills – Login</a:t>
            </a:r>
          </a:p>
        </p:txBody>
      </p:sp>
      <p:sp>
        <p:nvSpPr>
          <p:cNvPr id="4" name="Slide Number Placeholder 3"/>
          <p:cNvSpPr>
            <a:spLocks noGrp="1"/>
          </p:cNvSpPr>
          <p:nvPr>
            <p:ph type="sldNum" sz="quarter" idx="12"/>
          </p:nvPr>
        </p:nvSpPr>
        <p:spPr/>
        <p:txBody>
          <a:bodyPr/>
          <a:lstStyle/>
          <a:p>
            <a:fld id="{AF060574-EF65-42AD-968C-79561251E3DF}" type="slidenum">
              <a:rPr lang="en-US" smtClean="0"/>
              <a:t>11</a:t>
            </a:fld>
            <a:endParaRPr lang="en-US" dirty="0"/>
          </a:p>
        </p:txBody>
      </p:sp>
      <p:pic>
        <p:nvPicPr>
          <p:cNvPr id="5" name="Picture 4"/>
          <p:cNvPicPr>
            <a:picLocks noChangeAspect="1"/>
          </p:cNvPicPr>
          <p:nvPr/>
        </p:nvPicPr>
        <p:blipFill rotWithShape="1">
          <a:blip r:embed="rId3"/>
          <a:srcRect t="-231" r="51699" b="50410"/>
          <a:stretch/>
        </p:blipFill>
        <p:spPr>
          <a:xfrm>
            <a:off x="838200" y="3810000"/>
            <a:ext cx="3938155" cy="2526317"/>
          </a:xfrm>
          <a:prstGeom prst="rect">
            <a:avLst/>
          </a:prstGeom>
        </p:spPr>
      </p:pic>
      <p:sp>
        <p:nvSpPr>
          <p:cNvPr id="6" name="Right Arrow 5"/>
          <p:cNvSpPr/>
          <p:nvPr/>
        </p:nvSpPr>
        <p:spPr>
          <a:xfrm>
            <a:off x="419100" y="5091384"/>
            <a:ext cx="838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556638" y="1679565"/>
            <a:ext cx="9050619" cy="2585323"/>
          </a:xfrm>
          <a:prstGeom prst="rect">
            <a:avLst/>
          </a:prstGeom>
          <a:noFill/>
        </p:spPr>
        <p:txBody>
          <a:bodyPr wrap="none" rtlCol="0">
            <a:spAutoFit/>
          </a:bodyPr>
          <a:lstStyle/>
          <a:p>
            <a:r>
              <a:rPr lang="en-US" dirty="0"/>
              <a:t>After completing this training, email </a:t>
            </a:r>
            <a:r>
              <a:rPr lang="en-US" dirty="0">
                <a:hlinkClick r:id="rId4"/>
              </a:rPr>
              <a:t>research@nhliberty.org</a:t>
            </a:r>
            <a:r>
              <a:rPr lang="en-US" dirty="0"/>
              <a:t> to get bill review privileges.</a:t>
            </a:r>
          </a:p>
          <a:p>
            <a:endParaRPr lang="en-US" dirty="0"/>
          </a:p>
          <a:p>
            <a:pPr marL="285750" indent="-285750">
              <a:buFont typeface="Arial" panose="020B0604020202020204" pitchFamily="34" charset="0"/>
              <a:buChar char="•"/>
            </a:pPr>
            <a:r>
              <a:rPr lang="en-US" dirty="0"/>
              <a:t>Go to bills.nhliberty.org to start</a:t>
            </a:r>
          </a:p>
          <a:p>
            <a:pPr marL="285750" indent="-285750">
              <a:buFont typeface="Arial" panose="020B0604020202020204" pitchFamily="34" charset="0"/>
              <a:buChar char="•"/>
            </a:pPr>
            <a:r>
              <a:rPr lang="en-US" dirty="0"/>
              <a:t>Username is the same as your nhliberty.org website password.</a:t>
            </a:r>
          </a:p>
          <a:p>
            <a:pPr marL="285750" indent="-285750">
              <a:buFont typeface="Arial" panose="020B0604020202020204" pitchFamily="34" charset="0"/>
              <a:buChar char="•"/>
            </a:pPr>
            <a:r>
              <a:rPr lang="en-US" dirty="0"/>
              <a:t>Since this is a new system, you’ll use the ‘forgot’ password to reset/establish your password</a:t>
            </a:r>
          </a:p>
          <a:p>
            <a:pPr marL="285750" indent="-285750">
              <a:buFont typeface="Arial" panose="020B0604020202020204" pitchFamily="34" charset="0"/>
              <a:buChar char="•"/>
            </a:pPr>
            <a:r>
              <a:rPr lang="en-US" b="1" u="sng" dirty="0"/>
              <a:t>For now</a:t>
            </a:r>
            <a:r>
              <a:rPr lang="en-US" dirty="0"/>
              <a:t>, your password on the ‘main’ website will remain unchanged</a:t>
            </a:r>
          </a:p>
          <a:p>
            <a:endParaRPr lang="en-US" dirty="0"/>
          </a:p>
          <a:p>
            <a:pPr marL="285750" indent="-285750">
              <a:buFont typeface="Arial" panose="020B0604020202020204" pitchFamily="34" charset="0"/>
              <a:buChar char="•"/>
            </a:pPr>
            <a:endParaRPr lang="en-US" dirty="0"/>
          </a:p>
          <a:p>
            <a:endParaRPr lang="en-US" dirty="0"/>
          </a:p>
        </p:txBody>
      </p:sp>
      <p:pic>
        <p:nvPicPr>
          <p:cNvPr id="8" name="Picture 7"/>
          <p:cNvPicPr>
            <a:picLocks noChangeAspect="1"/>
          </p:cNvPicPr>
          <p:nvPr/>
        </p:nvPicPr>
        <p:blipFill rotWithShape="1">
          <a:blip r:embed="rId5"/>
          <a:srcRect b="13031"/>
          <a:stretch/>
        </p:blipFill>
        <p:spPr>
          <a:xfrm>
            <a:off x="6858000" y="3733800"/>
            <a:ext cx="4411207" cy="2542632"/>
          </a:xfrm>
          <a:prstGeom prst="rect">
            <a:avLst/>
          </a:prstGeom>
        </p:spPr>
      </p:pic>
      <p:sp>
        <p:nvSpPr>
          <p:cNvPr id="9" name="Right Arrow 8"/>
          <p:cNvSpPr/>
          <p:nvPr/>
        </p:nvSpPr>
        <p:spPr>
          <a:xfrm>
            <a:off x="6001327" y="5983349"/>
            <a:ext cx="838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022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 Bills to Review</a:t>
            </a:r>
          </a:p>
        </p:txBody>
      </p:sp>
      <p:sp>
        <p:nvSpPr>
          <p:cNvPr id="3" name="Content Placeholder 2"/>
          <p:cNvSpPr>
            <a:spLocks noGrp="1"/>
          </p:cNvSpPr>
          <p:nvPr>
            <p:ph idx="1"/>
          </p:nvPr>
        </p:nvSpPr>
        <p:spPr>
          <a:xfrm>
            <a:off x="762000" y="1593870"/>
            <a:ext cx="10287000" cy="4525963"/>
          </a:xfrm>
        </p:spPr>
        <p:txBody>
          <a:bodyPr>
            <a:normAutofit fontScale="85000" lnSpcReduction="20000"/>
          </a:bodyPr>
          <a:lstStyle/>
          <a:p>
            <a:endParaRPr lang="en-US" sz="2800" dirty="0"/>
          </a:p>
          <a:p>
            <a:pPr marL="514350" indent="-514350">
              <a:buFont typeface="+mj-lt"/>
              <a:buAutoNum type="arabicPeriod"/>
            </a:pPr>
            <a:r>
              <a:rPr lang="en-US" sz="2800" dirty="0"/>
              <a:t>Review bills that have public hearings, floor votes or other pending action coming up</a:t>
            </a:r>
          </a:p>
          <a:p>
            <a:pPr marL="514350" indent="-514350">
              <a:buFont typeface="+mj-lt"/>
              <a:buAutoNum type="arabicPeriod"/>
            </a:pPr>
            <a:endParaRPr lang="en-US" sz="2800" dirty="0"/>
          </a:p>
          <a:p>
            <a:pPr marL="514350" indent="-514350">
              <a:buFont typeface="+mj-lt"/>
              <a:buAutoNum type="arabicPeriod"/>
            </a:pPr>
            <a:r>
              <a:rPr lang="en-US" sz="2800" dirty="0"/>
              <a:t>Follow a committee/topic that is important to you</a:t>
            </a:r>
          </a:p>
          <a:p>
            <a:pPr marL="514350" indent="-514350">
              <a:buFont typeface="+mj-lt"/>
              <a:buAutoNum type="arabicPeriod"/>
            </a:pPr>
            <a:endParaRPr lang="en-US" sz="2800" dirty="0"/>
          </a:p>
          <a:p>
            <a:pPr marL="514350" indent="-514350">
              <a:buFont typeface="+mj-lt"/>
              <a:buAutoNum type="arabicPeriod"/>
            </a:pPr>
            <a:r>
              <a:rPr lang="en-US" sz="2800" dirty="0"/>
              <a:t>Follow a committee/topic that others are not following</a:t>
            </a:r>
          </a:p>
          <a:p>
            <a:pPr marL="514350" indent="-514350">
              <a:buFont typeface="+mj-lt"/>
              <a:buAutoNum type="arabicPeriod"/>
            </a:pPr>
            <a:endParaRPr lang="en-US" sz="2800" dirty="0"/>
          </a:p>
          <a:p>
            <a:pPr marL="514350" indent="-514350">
              <a:buFont typeface="+mj-lt"/>
              <a:buAutoNum type="arabicPeriod"/>
            </a:pPr>
            <a:r>
              <a:rPr lang="en-US" sz="2800" dirty="0"/>
              <a:t>Review a simple bill</a:t>
            </a:r>
          </a:p>
          <a:p>
            <a:endParaRPr lang="en-US" sz="2800" dirty="0"/>
          </a:p>
          <a:p>
            <a:endParaRPr lang="en-US" sz="2800" dirty="0"/>
          </a:p>
          <a:p>
            <a:pPr marL="0" indent="0" algn="ctr">
              <a:buNone/>
            </a:pPr>
            <a:r>
              <a:rPr lang="en-US" sz="2800" dirty="0"/>
              <a:t>In short, find an approach that works for you.</a:t>
            </a:r>
          </a:p>
          <a:p>
            <a:endParaRPr lang="en-US" dirty="0"/>
          </a:p>
          <a:p>
            <a:endParaRPr lang="en-US" dirty="0"/>
          </a:p>
        </p:txBody>
      </p:sp>
      <p:sp>
        <p:nvSpPr>
          <p:cNvPr id="4" name="Slide Number Placeholder 3"/>
          <p:cNvSpPr>
            <a:spLocks noGrp="1"/>
          </p:cNvSpPr>
          <p:nvPr>
            <p:ph type="sldNum" sz="quarter" idx="12"/>
          </p:nvPr>
        </p:nvSpPr>
        <p:spPr/>
        <p:txBody>
          <a:bodyPr/>
          <a:lstStyle/>
          <a:p>
            <a:fld id="{AF060574-EF65-42AD-968C-79561251E3DF}" type="slidenum">
              <a:rPr lang="en-US" smtClean="0"/>
              <a:t>12</a:t>
            </a:fld>
            <a:endParaRPr lang="en-US" dirty="0"/>
          </a:p>
        </p:txBody>
      </p:sp>
    </p:spTree>
    <p:extLst>
      <p:ext uri="{BB962C8B-B14F-4D97-AF65-F5344CB8AC3E}">
        <p14:creationId xmlns:p14="http://schemas.microsoft.com/office/powerpoint/2010/main" val="4123127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32" presetClass="emph" presetSubtype="0" fill="hold" nodeType="clickEffect">
                                  <p:stCondLst>
                                    <p:cond delay="0"/>
                                  </p:stCondLst>
                                  <p:childTnLst>
                                    <p:animRot by="120000">
                                      <p:cBhvr>
                                        <p:cTn id="26" dur="100" fill="hold">
                                          <p:stCondLst>
                                            <p:cond delay="0"/>
                                          </p:stCondLst>
                                        </p:cTn>
                                        <p:tgtEl>
                                          <p:spTgt spid="3">
                                            <p:txEl>
                                              <p:pRg st="1" end="1"/>
                                            </p:txEl>
                                          </p:spTgt>
                                        </p:tgtEl>
                                        <p:attrNameLst>
                                          <p:attrName>r</p:attrName>
                                        </p:attrNameLst>
                                      </p:cBhvr>
                                    </p:animRot>
                                    <p:animRot by="-240000">
                                      <p:cBhvr>
                                        <p:cTn id="27" dur="200" fill="hold">
                                          <p:stCondLst>
                                            <p:cond delay="200"/>
                                          </p:stCondLst>
                                        </p:cTn>
                                        <p:tgtEl>
                                          <p:spTgt spid="3">
                                            <p:txEl>
                                              <p:pRg st="1" end="1"/>
                                            </p:txEl>
                                          </p:spTgt>
                                        </p:tgtEl>
                                        <p:attrNameLst>
                                          <p:attrName>r</p:attrName>
                                        </p:attrNameLst>
                                      </p:cBhvr>
                                    </p:animRot>
                                    <p:animRot by="240000">
                                      <p:cBhvr>
                                        <p:cTn id="28" dur="200" fill="hold">
                                          <p:stCondLst>
                                            <p:cond delay="400"/>
                                          </p:stCondLst>
                                        </p:cTn>
                                        <p:tgtEl>
                                          <p:spTgt spid="3">
                                            <p:txEl>
                                              <p:pRg st="1" end="1"/>
                                            </p:txEl>
                                          </p:spTgt>
                                        </p:tgtEl>
                                        <p:attrNameLst>
                                          <p:attrName>r</p:attrName>
                                        </p:attrNameLst>
                                      </p:cBhvr>
                                    </p:animRot>
                                    <p:animRot by="-240000">
                                      <p:cBhvr>
                                        <p:cTn id="29" dur="200" fill="hold">
                                          <p:stCondLst>
                                            <p:cond delay="600"/>
                                          </p:stCondLst>
                                        </p:cTn>
                                        <p:tgtEl>
                                          <p:spTgt spid="3">
                                            <p:txEl>
                                              <p:pRg st="1" end="1"/>
                                            </p:txEl>
                                          </p:spTgt>
                                        </p:tgtEl>
                                        <p:attrNameLst>
                                          <p:attrName>r</p:attrName>
                                        </p:attrNameLst>
                                      </p:cBhvr>
                                    </p:animRot>
                                    <p:animRot by="120000">
                                      <p:cBhvr>
                                        <p:cTn id="30" dur="200" fill="hold">
                                          <p:stCondLst>
                                            <p:cond delay="800"/>
                                          </p:stCondLst>
                                        </p:cTn>
                                        <p:tgtEl>
                                          <p:spTgt spid="3">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Various Bill Types Prefix/Suffix</a:t>
            </a:r>
          </a:p>
        </p:txBody>
      </p:sp>
      <p:sp>
        <p:nvSpPr>
          <p:cNvPr id="4" name="Slide Number Placeholder 3"/>
          <p:cNvSpPr>
            <a:spLocks noGrp="1"/>
          </p:cNvSpPr>
          <p:nvPr>
            <p:ph type="sldNum" sz="quarter" idx="12"/>
          </p:nvPr>
        </p:nvSpPr>
        <p:spPr/>
        <p:txBody>
          <a:bodyPr/>
          <a:lstStyle/>
          <a:p>
            <a:fld id="{AF060574-EF65-42AD-968C-79561251E3DF}" type="slidenum">
              <a:rPr lang="en-US" smtClean="0"/>
              <a:t>13</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430844130"/>
              </p:ext>
            </p:extLst>
          </p:nvPr>
        </p:nvGraphicFramePr>
        <p:xfrm>
          <a:off x="762000" y="1371600"/>
          <a:ext cx="10363201" cy="4754880"/>
        </p:xfrm>
        <a:graphic>
          <a:graphicData uri="http://schemas.openxmlformats.org/drawingml/2006/table">
            <a:tbl>
              <a:tblPr firstRow="1" bandRow="1">
                <a:tableStyleId>{35758FB7-9AC5-4552-8A53-C91805E547FA}</a:tableStyleId>
              </a:tblPr>
              <a:tblGrid>
                <a:gridCol w="1066800">
                  <a:extLst>
                    <a:ext uri="{9D8B030D-6E8A-4147-A177-3AD203B41FA5}">
                      <a16:colId xmlns:a16="http://schemas.microsoft.com/office/drawing/2014/main" val="20000"/>
                    </a:ext>
                  </a:extLst>
                </a:gridCol>
                <a:gridCol w="2362201">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4572000">
                  <a:extLst>
                    <a:ext uri="{9D8B030D-6E8A-4147-A177-3AD203B41FA5}">
                      <a16:colId xmlns:a16="http://schemas.microsoft.com/office/drawing/2014/main" val="20004"/>
                    </a:ext>
                  </a:extLst>
                </a:gridCol>
              </a:tblGrid>
              <a:tr h="0">
                <a:tc>
                  <a:txBody>
                    <a:bodyPr/>
                    <a:lstStyle/>
                    <a:p>
                      <a:pPr algn="ctr"/>
                      <a:r>
                        <a:rPr lang="en-US" dirty="0"/>
                        <a:t>Prefix (Suffix)</a:t>
                      </a:r>
                    </a:p>
                  </a:txBody>
                  <a:tcPr/>
                </a:tc>
                <a:tc>
                  <a:txBody>
                    <a:bodyPr/>
                    <a:lstStyle/>
                    <a:p>
                      <a:pPr algn="ctr"/>
                      <a:r>
                        <a:rPr lang="en-US" dirty="0"/>
                        <a:t>Definition</a:t>
                      </a:r>
                    </a:p>
                  </a:txBody>
                  <a:tcPr/>
                </a:tc>
                <a:tc>
                  <a:txBody>
                    <a:bodyPr/>
                    <a:lstStyle/>
                    <a:p>
                      <a:pPr algn="ctr"/>
                      <a:r>
                        <a:rPr lang="en-US" dirty="0"/>
                        <a:t>Typical Impacts</a:t>
                      </a:r>
                    </a:p>
                  </a:txBody>
                  <a:tcPr/>
                </a:tc>
                <a:tc>
                  <a:txBody>
                    <a:bodyPr/>
                    <a:lstStyle/>
                    <a:p>
                      <a:pPr algn="ctr"/>
                      <a:r>
                        <a:rPr lang="en-US" dirty="0"/>
                        <a:t>Has</a:t>
                      </a:r>
                      <a:r>
                        <a:rPr lang="en-US" baseline="0" dirty="0"/>
                        <a:t> effect of Law</a:t>
                      </a:r>
                      <a:endParaRPr lang="en-US" dirty="0"/>
                    </a:p>
                  </a:txBody>
                  <a:tcPr/>
                </a:tc>
                <a:tc>
                  <a:txBody>
                    <a:bodyPr/>
                    <a:lstStyle/>
                    <a:p>
                      <a:pPr algn="ctr"/>
                      <a:r>
                        <a:rPr lang="en-US" dirty="0"/>
                        <a:t>Example</a:t>
                      </a:r>
                    </a:p>
                  </a:txBody>
                  <a:tcPr/>
                </a:tc>
                <a:extLst>
                  <a:ext uri="{0D108BD9-81ED-4DB2-BD59-A6C34878D82A}">
                    <a16:rowId xmlns:a16="http://schemas.microsoft.com/office/drawing/2014/main" val="10000"/>
                  </a:ext>
                </a:extLst>
              </a:tr>
              <a:tr h="151443">
                <a:tc>
                  <a:txBody>
                    <a:bodyPr/>
                    <a:lstStyle/>
                    <a:p>
                      <a:pPr algn="l"/>
                      <a:r>
                        <a:rPr lang="en-US" dirty="0"/>
                        <a:t>HB/SB</a:t>
                      </a:r>
                    </a:p>
                  </a:txBody>
                  <a:tcPr/>
                </a:tc>
                <a:tc>
                  <a:txBody>
                    <a:bodyPr/>
                    <a:lstStyle/>
                    <a:p>
                      <a:pPr algn="ctr"/>
                      <a:r>
                        <a:rPr lang="en-US" dirty="0"/>
                        <a:t>House/Senate</a:t>
                      </a:r>
                      <a:r>
                        <a:rPr lang="en-US" baseline="0" dirty="0"/>
                        <a:t> Bill</a:t>
                      </a:r>
                      <a:endParaRPr lang="en-US" dirty="0"/>
                    </a:p>
                  </a:txBody>
                  <a:tcPr/>
                </a:tc>
                <a:tc>
                  <a:txBody>
                    <a:bodyPr/>
                    <a:lstStyle/>
                    <a:p>
                      <a:pPr algn="ctr"/>
                      <a:r>
                        <a:rPr lang="en-US" dirty="0"/>
                        <a:t>Low-High</a:t>
                      </a:r>
                    </a:p>
                  </a:txBody>
                  <a:tcPr/>
                </a:tc>
                <a:tc>
                  <a:txBody>
                    <a:bodyPr/>
                    <a:lstStyle/>
                    <a:p>
                      <a:pPr algn="ctr"/>
                      <a:r>
                        <a:rPr lang="en-US" dirty="0"/>
                        <a:t>Yes</a:t>
                      </a:r>
                    </a:p>
                  </a:txBody>
                  <a:tcPr/>
                </a:tc>
                <a:tc>
                  <a:txBody>
                    <a:bodyPr/>
                    <a:lstStyle/>
                    <a:p>
                      <a:pPr algn="ctr"/>
                      <a:r>
                        <a:rPr lang="en-US" dirty="0"/>
                        <a:t>New RSA banning</a:t>
                      </a:r>
                      <a:r>
                        <a:rPr lang="en-US" baseline="0" dirty="0"/>
                        <a:t> picking of green apples</a:t>
                      </a:r>
                      <a:endParaRPr lang="en-US" dirty="0"/>
                    </a:p>
                  </a:txBody>
                  <a:tcPr/>
                </a:tc>
                <a:extLst>
                  <a:ext uri="{0D108BD9-81ED-4DB2-BD59-A6C34878D82A}">
                    <a16:rowId xmlns:a16="http://schemas.microsoft.com/office/drawing/2014/main" val="10001"/>
                  </a:ext>
                </a:extLst>
              </a:tr>
              <a:tr h="370840">
                <a:tc>
                  <a:txBody>
                    <a:bodyPr/>
                    <a:lstStyle/>
                    <a:p>
                      <a:pPr algn="l"/>
                      <a:r>
                        <a:rPr lang="en-US" dirty="0"/>
                        <a:t>HCR/SCR</a:t>
                      </a:r>
                    </a:p>
                  </a:txBody>
                  <a:tcPr/>
                </a:tc>
                <a:tc>
                  <a:txBody>
                    <a:bodyPr/>
                    <a:lstStyle/>
                    <a:p>
                      <a:pPr algn="ctr"/>
                      <a:r>
                        <a:rPr lang="en-US" dirty="0"/>
                        <a:t>Concurrent</a:t>
                      </a:r>
                      <a:r>
                        <a:rPr lang="en-US" baseline="0" dirty="0"/>
                        <a:t> Resolution</a:t>
                      </a:r>
                      <a:endParaRPr lang="en-US" dirty="0"/>
                    </a:p>
                  </a:txBody>
                  <a:tcPr/>
                </a:tc>
                <a:tc>
                  <a:txBody>
                    <a:bodyPr/>
                    <a:lstStyle/>
                    <a:p>
                      <a:pPr algn="ctr"/>
                      <a:r>
                        <a:rPr lang="en-US" dirty="0"/>
                        <a:t>Low</a:t>
                      </a:r>
                    </a:p>
                  </a:txBody>
                  <a:tcPr/>
                </a:tc>
                <a:tc>
                  <a:txBody>
                    <a:bodyPr/>
                    <a:lstStyle/>
                    <a:p>
                      <a:pPr algn="ctr"/>
                      <a:r>
                        <a:rPr lang="en-US" dirty="0"/>
                        <a:t>No</a:t>
                      </a:r>
                    </a:p>
                  </a:txBody>
                  <a:tcPr/>
                </a:tc>
                <a:tc>
                  <a:txBody>
                    <a:bodyPr/>
                    <a:lstStyle/>
                    <a:p>
                      <a:pPr algn="ctr"/>
                      <a:r>
                        <a:rPr lang="en-US" dirty="0"/>
                        <a:t>NH house and senate</a:t>
                      </a:r>
                      <a:r>
                        <a:rPr lang="en-US" baseline="0" dirty="0"/>
                        <a:t> urge congress to plant more apple trees</a:t>
                      </a:r>
                      <a:endParaRPr lang="en-US" dirty="0"/>
                    </a:p>
                  </a:txBody>
                  <a:tcPr/>
                </a:tc>
                <a:extLst>
                  <a:ext uri="{0D108BD9-81ED-4DB2-BD59-A6C34878D82A}">
                    <a16:rowId xmlns:a16="http://schemas.microsoft.com/office/drawing/2014/main" val="10002"/>
                  </a:ext>
                </a:extLst>
              </a:tr>
              <a:tr h="370840">
                <a:tc>
                  <a:txBody>
                    <a:bodyPr/>
                    <a:lstStyle/>
                    <a:p>
                      <a:pPr algn="l"/>
                      <a:r>
                        <a:rPr lang="en-US" dirty="0"/>
                        <a:t>CACR</a:t>
                      </a:r>
                    </a:p>
                  </a:txBody>
                  <a:tcPr/>
                </a:tc>
                <a:tc>
                  <a:txBody>
                    <a:bodyPr/>
                    <a:lstStyle/>
                    <a:p>
                      <a:pPr algn="ctr"/>
                      <a:r>
                        <a:rPr lang="en-US" dirty="0"/>
                        <a:t>Constitutional Amendment Concurrent Resolution </a:t>
                      </a:r>
                    </a:p>
                  </a:txBody>
                  <a:tcPr/>
                </a:tc>
                <a:tc>
                  <a:txBody>
                    <a:bodyPr/>
                    <a:lstStyle/>
                    <a:p>
                      <a:pPr algn="ctr"/>
                      <a:r>
                        <a:rPr lang="en-US" dirty="0"/>
                        <a:t>Medium-High</a:t>
                      </a:r>
                      <a:endParaRPr lang="en-US" b="1" dirty="0"/>
                    </a:p>
                  </a:txBody>
                  <a:tcPr/>
                </a:tc>
                <a:tc>
                  <a:txBody>
                    <a:bodyPr/>
                    <a:lstStyle/>
                    <a:p>
                      <a:pPr algn="ctr"/>
                      <a:r>
                        <a:rPr lang="en-US" dirty="0"/>
                        <a:t>~Yes</a:t>
                      </a:r>
                    </a:p>
                  </a:txBody>
                  <a:tcPr/>
                </a:tc>
                <a:tc>
                  <a:txBody>
                    <a:bodyPr/>
                    <a:lstStyle/>
                    <a:p>
                      <a:pPr algn="ctr"/>
                      <a:r>
                        <a:rPr lang="en-US" dirty="0"/>
                        <a:t>Add new Part First – Bill of Rights</a:t>
                      </a:r>
                      <a:r>
                        <a:rPr lang="en-US" baseline="0" dirty="0"/>
                        <a:t> - </a:t>
                      </a:r>
                      <a:r>
                        <a:rPr lang="en-US" dirty="0"/>
                        <a:t>Art 40 “All persons have the right to grow apples for themselves, their families and friends.”</a:t>
                      </a:r>
                    </a:p>
                  </a:txBody>
                  <a:tcPr/>
                </a:tc>
                <a:extLst>
                  <a:ext uri="{0D108BD9-81ED-4DB2-BD59-A6C34878D82A}">
                    <a16:rowId xmlns:a16="http://schemas.microsoft.com/office/drawing/2014/main" val="10003"/>
                  </a:ext>
                </a:extLst>
              </a:tr>
              <a:tr h="370840">
                <a:tc>
                  <a:txBody>
                    <a:bodyPr/>
                    <a:lstStyle/>
                    <a:p>
                      <a:pPr algn="l"/>
                      <a:r>
                        <a:rPr lang="en-US" dirty="0"/>
                        <a:t>HR/SR</a:t>
                      </a:r>
                    </a:p>
                  </a:txBody>
                  <a:tcPr/>
                </a:tc>
                <a:tc>
                  <a:txBody>
                    <a:bodyPr/>
                    <a:lstStyle/>
                    <a:p>
                      <a:pPr algn="ctr"/>
                      <a:r>
                        <a:rPr lang="en-US" dirty="0"/>
                        <a:t>Resolution</a:t>
                      </a:r>
                    </a:p>
                  </a:txBody>
                  <a:tcPr/>
                </a:tc>
                <a:tc>
                  <a:txBody>
                    <a:bodyPr/>
                    <a:lstStyle/>
                    <a:p>
                      <a:pPr algn="ctr"/>
                      <a:r>
                        <a:rPr lang="en-US" dirty="0"/>
                        <a:t>Low</a:t>
                      </a:r>
                    </a:p>
                  </a:txBody>
                  <a:tcPr/>
                </a:tc>
                <a:tc>
                  <a:txBody>
                    <a:bodyPr/>
                    <a:lstStyle/>
                    <a:p>
                      <a:pPr algn="ctr"/>
                      <a:r>
                        <a:rPr lang="en-US" dirty="0"/>
                        <a:t>No</a:t>
                      </a:r>
                    </a:p>
                  </a:txBody>
                  <a:tcPr/>
                </a:tc>
                <a:tc>
                  <a:txBody>
                    <a:bodyPr/>
                    <a:lstStyle/>
                    <a:p>
                      <a:pPr algn="ctr"/>
                      <a:r>
                        <a:rPr lang="en-US" dirty="0"/>
                        <a:t>NH house</a:t>
                      </a:r>
                      <a:r>
                        <a:rPr lang="en-US" baseline="0" dirty="0"/>
                        <a:t> or senate affirm that an apple a day keeps the Doctor away.</a:t>
                      </a:r>
                      <a:endParaRPr lang="en-US" dirty="0"/>
                    </a:p>
                  </a:txBody>
                  <a:tcPr/>
                </a:tc>
                <a:extLst>
                  <a:ext uri="{0D108BD9-81ED-4DB2-BD59-A6C34878D82A}">
                    <a16:rowId xmlns:a16="http://schemas.microsoft.com/office/drawing/2014/main" val="10004"/>
                  </a:ext>
                </a:extLst>
              </a:tr>
              <a:tr h="370840">
                <a:tc>
                  <a:txBody>
                    <a:bodyPr/>
                    <a:lstStyle/>
                    <a:p>
                      <a:pPr algn="l"/>
                      <a:r>
                        <a:rPr lang="en-US" dirty="0"/>
                        <a:t>HJR/SJR</a:t>
                      </a:r>
                    </a:p>
                  </a:txBody>
                  <a:tcPr/>
                </a:tc>
                <a:tc>
                  <a:txBody>
                    <a:bodyPr/>
                    <a:lstStyle/>
                    <a:p>
                      <a:pPr algn="ctr"/>
                      <a:r>
                        <a:rPr lang="en-US" dirty="0"/>
                        <a:t>Joint Resolution</a:t>
                      </a:r>
                    </a:p>
                  </a:txBody>
                  <a:tcPr/>
                </a:tc>
                <a:tc>
                  <a:txBody>
                    <a:bodyPr/>
                    <a:lstStyle/>
                    <a:p>
                      <a:pPr algn="ctr"/>
                      <a:r>
                        <a:rPr lang="en-US" dirty="0"/>
                        <a:t>Low-High</a:t>
                      </a:r>
                    </a:p>
                  </a:txBody>
                  <a:tcPr/>
                </a:tc>
                <a:tc>
                  <a:txBody>
                    <a:bodyPr/>
                    <a:lstStyle/>
                    <a:p>
                      <a:pPr algn="ctr"/>
                      <a:r>
                        <a:rPr lang="en-US" dirty="0"/>
                        <a:t>Yes</a:t>
                      </a:r>
                    </a:p>
                  </a:txBody>
                  <a:tcPr/>
                </a:tc>
                <a:tc>
                  <a:txBody>
                    <a:bodyPr/>
                    <a:lstStyle/>
                    <a:p>
                      <a:pPr algn="ctr"/>
                      <a:r>
                        <a:rPr lang="en-US" dirty="0"/>
                        <a:t>Allocate $50 million dollars</a:t>
                      </a:r>
                      <a:r>
                        <a:rPr lang="en-US" baseline="0" dirty="0"/>
                        <a:t> in 2018 to fund the Apple Growers account effective immediately.</a:t>
                      </a:r>
                      <a:endParaRPr lang="en-US" dirty="0"/>
                    </a:p>
                  </a:txBody>
                  <a:tcPr/>
                </a:tc>
                <a:extLst>
                  <a:ext uri="{0D108BD9-81ED-4DB2-BD59-A6C34878D82A}">
                    <a16:rowId xmlns:a16="http://schemas.microsoft.com/office/drawing/2014/main" val="10005"/>
                  </a:ext>
                </a:extLst>
              </a:tr>
              <a:tr h="370840">
                <a:tc>
                  <a:txBody>
                    <a:bodyPr/>
                    <a:lstStyle/>
                    <a:p>
                      <a:pPr algn="l"/>
                      <a:r>
                        <a:rPr lang="en-US" dirty="0"/>
                        <a:t>(-FN)</a:t>
                      </a:r>
                    </a:p>
                  </a:txBody>
                  <a:tcPr/>
                </a:tc>
                <a:tc>
                  <a:txBody>
                    <a:bodyPr/>
                    <a:lstStyle/>
                    <a:p>
                      <a:pPr algn="ctr"/>
                      <a:r>
                        <a:rPr lang="en-US" dirty="0"/>
                        <a:t>Fiscal Note</a:t>
                      </a:r>
                    </a:p>
                  </a:txBody>
                  <a:tcPr/>
                </a:tc>
                <a:tc>
                  <a:txBody>
                    <a:bodyPr/>
                    <a:lstStyle/>
                    <a:p>
                      <a:pPr algn="ctr"/>
                      <a:r>
                        <a:rPr lang="en-US" dirty="0"/>
                        <a:t>-</a:t>
                      </a:r>
                    </a:p>
                  </a:txBody>
                  <a:tcPr/>
                </a:tc>
                <a:tc>
                  <a:txBody>
                    <a:bodyPr/>
                    <a:lstStyle/>
                    <a:p>
                      <a:pPr algn="ctr"/>
                      <a:r>
                        <a:rPr lang="en-US" dirty="0"/>
                        <a:t>-</a:t>
                      </a:r>
                    </a:p>
                  </a:txBody>
                  <a:tcPr/>
                </a:tc>
                <a:tc>
                  <a:txBody>
                    <a:bodyPr/>
                    <a:lstStyle/>
                    <a:p>
                      <a:pPr algn="ctr"/>
                      <a:r>
                        <a:rPr lang="en-US" dirty="0"/>
                        <a:t>Indicates the bill has a Fiscal Note – an estimate of spending/revenue increase/decrease added to the bill</a:t>
                      </a:r>
                    </a:p>
                  </a:txBody>
                  <a:tcPr/>
                </a:tc>
                <a:extLst>
                  <a:ext uri="{0D108BD9-81ED-4DB2-BD59-A6C34878D82A}">
                    <a16:rowId xmlns:a16="http://schemas.microsoft.com/office/drawing/2014/main" val="1226519171"/>
                  </a:ext>
                </a:extLst>
              </a:tr>
            </a:tbl>
          </a:graphicData>
        </a:graphic>
      </p:graphicFrame>
    </p:spTree>
    <p:extLst>
      <p:ext uri="{BB962C8B-B14F-4D97-AF65-F5344CB8AC3E}">
        <p14:creationId xmlns:p14="http://schemas.microsoft.com/office/powerpoint/2010/main" val="6161182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 Bills to Review</a:t>
            </a:r>
          </a:p>
        </p:txBody>
      </p:sp>
      <p:sp>
        <p:nvSpPr>
          <p:cNvPr id="3" name="Slide Number Placeholder 2"/>
          <p:cNvSpPr>
            <a:spLocks noGrp="1"/>
          </p:cNvSpPr>
          <p:nvPr>
            <p:ph type="sldNum" sz="quarter" idx="12"/>
          </p:nvPr>
        </p:nvSpPr>
        <p:spPr/>
        <p:txBody>
          <a:bodyPr/>
          <a:lstStyle/>
          <a:p>
            <a:fld id="{AF060574-EF65-42AD-968C-79561251E3DF}" type="slidenum">
              <a:rPr lang="en-US" smtClean="0"/>
              <a:t>14</a:t>
            </a:fld>
            <a:endParaRPr lang="en-US" dirty="0"/>
          </a:p>
        </p:txBody>
      </p:sp>
      <p:pic>
        <p:nvPicPr>
          <p:cNvPr id="7" name="Picture 6"/>
          <p:cNvPicPr>
            <a:picLocks noChangeAspect="1"/>
          </p:cNvPicPr>
          <p:nvPr/>
        </p:nvPicPr>
        <p:blipFill rotWithShape="1">
          <a:blip r:embed="rId3"/>
          <a:srcRect t="4445" b="18889"/>
          <a:stretch/>
        </p:blipFill>
        <p:spPr>
          <a:xfrm>
            <a:off x="1411074" y="1087425"/>
            <a:ext cx="9256926" cy="5563090"/>
          </a:xfrm>
          <a:prstGeom prst="rect">
            <a:avLst/>
          </a:prstGeom>
        </p:spPr>
      </p:pic>
      <p:sp>
        <p:nvSpPr>
          <p:cNvPr id="5" name="Right Arrow 4"/>
          <p:cNvSpPr/>
          <p:nvPr/>
        </p:nvSpPr>
        <p:spPr>
          <a:xfrm>
            <a:off x="879296" y="1565096"/>
            <a:ext cx="1600200" cy="228600"/>
          </a:xfrm>
          <a:prstGeom prst="rightArrow">
            <a:avLst/>
          </a:prstGeom>
          <a:solidFill>
            <a:schemeClr val="accent1">
              <a:alpha val="7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a:extLst>
              <a:ext uri="{FF2B5EF4-FFF2-40B4-BE49-F238E27FC236}">
                <a16:creationId xmlns:a16="http://schemas.microsoft.com/office/drawing/2014/main" id="{64040F8B-1303-494E-89FE-CF61BB4E5F11}"/>
              </a:ext>
            </a:extLst>
          </p:cNvPr>
          <p:cNvSpPr/>
          <p:nvPr/>
        </p:nvSpPr>
        <p:spPr>
          <a:xfrm>
            <a:off x="5257800" y="6119221"/>
            <a:ext cx="416365" cy="37785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12BF2B8E-671A-422A-9BC5-2A046B163319}"/>
              </a:ext>
            </a:extLst>
          </p:cNvPr>
          <p:cNvSpPr/>
          <p:nvPr/>
        </p:nvSpPr>
        <p:spPr>
          <a:xfrm>
            <a:off x="9829800" y="5997107"/>
            <a:ext cx="416365" cy="37785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7569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410" y="274638"/>
            <a:ext cx="10972800" cy="1143000"/>
          </a:xfrm>
        </p:spPr>
        <p:txBody>
          <a:bodyPr/>
          <a:lstStyle/>
          <a:p>
            <a:r>
              <a:rPr lang="en-US" dirty="0"/>
              <a:t>Finding Bills to Review</a:t>
            </a:r>
          </a:p>
        </p:txBody>
      </p:sp>
      <p:sp>
        <p:nvSpPr>
          <p:cNvPr id="4" name="Slide Number Placeholder 3"/>
          <p:cNvSpPr>
            <a:spLocks noGrp="1"/>
          </p:cNvSpPr>
          <p:nvPr>
            <p:ph type="sldNum" sz="quarter" idx="12"/>
          </p:nvPr>
        </p:nvSpPr>
        <p:spPr/>
        <p:txBody>
          <a:bodyPr/>
          <a:lstStyle/>
          <a:p>
            <a:fld id="{AF060574-EF65-42AD-968C-79561251E3DF}" type="slidenum">
              <a:rPr lang="en-US" smtClean="0"/>
              <a:t>15</a:t>
            </a:fld>
            <a:endParaRPr lang="en-US" dirty="0"/>
          </a:p>
        </p:txBody>
      </p:sp>
      <p:pic>
        <p:nvPicPr>
          <p:cNvPr id="7" name="Picture 6">
            <a:extLst>
              <a:ext uri="{FF2B5EF4-FFF2-40B4-BE49-F238E27FC236}">
                <a16:creationId xmlns:a16="http://schemas.microsoft.com/office/drawing/2014/main" id="{4CBCFCF7-3826-4F92-82FD-9E5D0650F918}"/>
              </a:ext>
            </a:extLst>
          </p:cNvPr>
          <p:cNvPicPr>
            <a:picLocks noChangeAspect="1"/>
          </p:cNvPicPr>
          <p:nvPr/>
        </p:nvPicPr>
        <p:blipFill>
          <a:blip r:embed="rId3"/>
          <a:stretch>
            <a:fillRect/>
          </a:stretch>
        </p:blipFill>
        <p:spPr>
          <a:xfrm>
            <a:off x="714161" y="1219201"/>
            <a:ext cx="9877639" cy="5486154"/>
          </a:xfrm>
          <a:prstGeom prst="rect">
            <a:avLst/>
          </a:prstGeom>
        </p:spPr>
      </p:pic>
      <p:pic>
        <p:nvPicPr>
          <p:cNvPr id="3" name="Picture 2"/>
          <p:cNvPicPr>
            <a:picLocks noChangeAspect="1"/>
          </p:cNvPicPr>
          <p:nvPr/>
        </p:nvPicPr>
        <p:blipFill>
          <a:blip r:embed="rId4"/>
          <a:stretch>
            <a:fillRect/>
          </a:stretch>
        </p:blipFill>
        <p:spPr>
          <a:xfrm>
            <a:off x="6963064" y="2292281"/>
            <a:ext cx="3200400" cy="1887560"/>
          </a:xfrm>
          <a:prstGeom prst="rect">
            <a:avLst/>
          </a:prstGeom>
        </p:spPr>
      </p:pic>
      <p:grpSp>
        <p:nvGrpSpPr>
          <p:cNvPr id="8" name="Group 7"/>
          <p:cNvGrpSpPr/>
          <p:nvPr/>
        </p:nvGrpSpPr>
        <p:grpSpPr>
          <a:xfrm>
            <a:off x="914400" y="3173889"/>
            <a:ext cx="685800" cy="1005952"/>
            <a:chOff x="1524000" y="2804844"/>
            <a:chExt cx="685800" cy="1005952"/>
          </a:xfrm>
        </p:grpSpPr>
        <p:sp>
          <p:nvSpPr>
            <p:cNvPr id="6" name="Right Arrow 5"/>
            <p:cNvSpPr/>
            <p:nvPr/>
          </p:nvSpPr>
          <p:spPr>
            <a:xfrm>
              <a:off x="1524000" y="2804844"/>
              <a:ext cx="685800" cy="152400"/>
            </a:xfrm>
            <a:prstGeom prst="rightArrow">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ight Arrow 8"/>
            <p:cNvSpPr/>
            <p:nvPr/>
          </p:nvSpPr>
          <p:spPr>
            <a:xfrm>
              <a:off x="1524000" y="3658396"/>
              <a:ext cx="685800" cy="152400"/>
            </a:xfrm>
            <a:prstGeom prst="rightArrow">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32451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autoRev="1" fill="hold" nodeType="withEffect">
                                  <p:stCondLst>
                                    <p:cond delay="0"/>
                                  </p:stCondLst>
                                  <p:childTnLst>
                                    <p:animMotion origin="layout" path="M 5E-6 2.59259E-6 L -0.05938 -0.00463 " pathEditMode="relative" rAng="0" ptsTypes="AA">
                                      <p:cBhvr>
                                        <p:cTn id="6" dur="2000" fill="hold"/>
                                        <p:tgtEl>
                                          <p:spTgt spid="8"/>
                                        </p:tgtEl>
                                        <p:attrNameLst>
                                          <p:attrName>ppt_x</p:attrName>
                                          <p:attrName>ppt_y</p:attrName>
                                        </p:attrNameLst>
                                      </p:cBhvr>
                                      <p:rCtr x="-2969" y="-2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 Bills to Review - Review Status</a:t>
            </a:r>
          </a:p>
        </p:txBody>
      </p:sp>
      <p:sp>
        <p:nvSpPr>
          <p:cNvPr id="3" name="Content Placeholder 2"/>
          <p:cNvSpPr>
            <a:spLocks noGrp="1"/>
          </p:cNvSpPr>
          <p:nvPr>
            <p:ph idx="1"/>
          </p:nvPr>
        </p:nvSpPr>
        <p:spPr/>
        <p:txBody>
          <a:bodyPr>
            <a:normAutofit/>
          </a:bodyPr>
          <a:lstStyle/>
          <a:p>
            <a:r>
              <a:rPr lang="en-US" sz="2800" dirty="0"/>
              <a:t>Unreviewed – Just as it sounds. The bill has not been reviewed.</a:t>
            </a:r>
          </a:p>
          <a:p>
            <a:endParaRPr lang="en-US" sz="2800" dirty="0"/>
          </a:p>
          <a:p>
            <a:r>
              <a:rPr lang="en-US" sz="2800" dirty="0"/>
              <a:t>Stale Review – new text – Bill was previously reviewed but its content has changed. Review may need to be updated.</a:t>
            </a:r>
          </a:p>
          <a:p>
            <a:endParaRPr lang="en-US" sz="2800" dirty="0"/>
          </a:p>
          <a:p>
            <a:r>
              <a:rPr lang="en-US" sz="2800" dirty="0"/>
              <a:t>Reviewed – Bill was reviewed and underlying bill has not changed</a:t>
            </a:r>
          </a:p>
          <a:p>
            <a:pPr lvl="1"/>
            <a:r>
              <a:rPr lang="en-US" sz="2400" dirty="0"/>
              <a:t>You can still submit another review (more details, differing opinion, etc.)</a:t>
            </a:r>
          </a:p>
          <a:p>
            <a:endParaRPr lang="en-US" sz="2800" dirty="0"/>
          </a:p>
          <a:p>
            <a:r>
              <a:rPr lang="en-US" sz="2800" dirty="0"/>
              <a:t>Focus on ‘unreviewed’ first, needs re-review second.</a:t>
            </a:r>
          </a:p>
        </p:txBody>
      </p:sp>
      <p:sp>
        <p:nvSpPr>
          <p:cNvPr id="4" name="Slide Number Placeholder 3"/>
          <p:cNvSpPr>
            <a:spLocks noGrp="1"/>
          </p:cNvSpPr>
          <p:nvPr>
            <p:ph type="sldNum" sz="quarter" idx="12"/>
          </p:nvPr>
        </p:nvSpPr>
        <p:spPr/>
        <p:txBody>
          <a:bodyPr/>
          <a:lstStyle/>
          <a:p>
            <a:fld id="{AF060574-EF65-42AD-968C-79561251E3DF}" type="slidenum">
              <a:rPr lang="en-US" smtClean="0"/>
              <a:t>16</a:t>
            </a:fld>
            <a:endParaRPr lang="en-US" dirty="0"/>
          </a:p>
        </p:txBody>
      </p:sp>
    </p:spTree>
    <p:extLst>
      <p:ext uri="{BB962C8B-B14F-4D97-AF65-F5344CB8AC3E}">
        <p14:creationId xmlns:p14="http://schemas.microsoft.com/office/powerpoint/2010/main" val="31409282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 Bills to Review</a:t>
            </a:r>
          </a:p>
        </p:txBody>
      </p:sp>
      <p:sp>
        <p:nvSpPr>
          <p:cNvPr id="4" name="Slide Number Placeholder 3"/>
          <p:cNvSpPr>
            <a:spLocks noGrp="1"/>
          </p:cNvSpPr>
          <p:nvPr>
            <p:ph type="sldNum" sz="quarter" idx="12"/>
          </p:nvPr>
        </p:nvSpPr>
        <p:spPr/>
        <p:txBody>
          <a:bodyPr/>
          <a:lstStyle/>
          <a:p>
            <a:fld id="{AF060574-EF65-42AD-968C-79561251E3DF}" type="slidenum">
              <a:rPr lang="en-US" smtClean="0"/>
              <a:t>17</a:t>
            </a:fld>
            <a:endParaRPr lang="en-US" dirty="0"/>
          </a:p>
        </p:txBody>
      </p:sp>
      <p:pic>
        <p:nvPicPr>
          <p:cNvPr id="3" name="Picture 2"/>
          <p:cNvPicPr>
            <a:picLocks noChangeAspect="1"/>
          </p:cNvPicPr>
          <p:nvPr/>
        </p:nvPicPr>
        <p:blipFill rotWithShape="1">
          <a:blip r:embed="rId3"/>
          <a:srcRect l="3750" t="23017" r="5626" b="19643"/>
          <a:stretch/>
        </p:blipFill>
        <p:spPr>
          <a:xfrm>
            <a:off x="571500" y="1219200"/>
            <a:ext cx="11049000" cy="3886201"/>
          </a:xfrm>
          <a:prstGeom prst="rect">
            <a:avLst/>
          </a:prstGeom>
        </p:spPr>
      </p:pic>
      <p:sp>
        <p:nvSpPr>
          <p:cNvPr id="7" name="TextBox 6"/>
          <p:cNvSpPr txBox="1"/>
          <p:nvPr/>
        </p:nvSpPr>
        <p:spPr>
          <a:xfrm>
            <a:off x="114300" y="5433025"/>
            <a:ext cx="1752600" cy="92333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dirty="0"/>
              <a:t>Click on the bill number to get to the bill details</a:t>
            </a:r>
          </a:p>
        </p:txBody>
      </p:sp>
      <p:sp>
        <p:nvSpPr>
          <p:cNvPr id="8" name="TextBox 7"/>
          <p:cNvSpPr txBox="1"/>
          <p:nvPr/>
        </p:nvSpPr>
        <p:spPr>
          <a:xfrm>
            <a:off x="6477000" y="1676400"/>
            <a:ext cx="1752600" cy="646331"/>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dirty="0"/>
              <a:t>Click on column title to sort</a:t>
            </a:r>
          </a:p>
        </p:txBody>
      </p:sp>
      <p:cxnSp>
        <p:nvCxnSpPr>
          <p:cNvPr id="10" name="Straight Arrow Connector 9"/>
          <p:cNvCxnSpPr/>
          <p:nvPr/>
        </p:nvCxnSpPr>
        <p:spPr>
          <a:xfrm flipH="1">
            <a:off x="6096000" y="2362200"/>
            <a:ext cx="1295400" cy="8001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7391400" y="2362200"/>
            <a:ext cx="1828800" cy="8001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7239000" y="2362200"/>
            <a:ext cx="152400" cy="8001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7391400" y="2362200"/>
            <a:ext cx="838200" cy="8001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838200" y="4267201"/>
            <a:ext cx="0" cy="11658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9448800" y="1271256"/>
            <a:ext cx="1752600" cy="92333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dirty="0"/>
              <a:t>Give priority to bills that have upcoming action</a:t>
            </a:r>
          </a:p>
        </p:txBody>
      </p:sp>
      <p:cxnSp>
        <p:nvCxnSpPr>
          <p:cNvPr id="26" name="Straight Arrow Connector 25"/>
          <p:cNvCxnSpPr/>
          <p:nvPr/>
        </p:nvCxnSpPr>
        <p:spPr>
          <a:xfrm flipH="1">
            <a:off x="9410700" y="2322731"/>
            <a:ext cx="914400" cy="8395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24570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 Bills to Review – Bill Text</a:t>
            </a:r>
          </a:p>
        </p:txBody>
      </p:sp>
      <p:pic>
        <p:nvPicPr>
          <p:cNvPr id="9" name="Picture 8"/>
          <p:cNvPicPr>
            <a:picLocks noChangeAspect="1"/>
          </p:cNvPicPr>
          <p:nvPr/>
        </p:nvPicPr>
        <p:blipFill rotWithShape="1">
          <a:blip r:embed="rId3"/>
          <a:srcRect l="10910" t="14019" r="14391" b="4410"/>
          <a:stretch/>
        </p:blipFill>
        <p:spPr>
          <a:xfrm>
            <a:off x="685800" y="1295400"/>
            <a:ext cx="6423212" cy="5457898"/>
          </a:xfrm>
          <a:prstGeom prst="rect">
            <a:avLst/>
          </a:prstGeom>
        </p:spPr>
      </p:pic>
      <p:grpSp>
        <p:nvGrpSpPr>
          <p:cNvPr id="18" name="Group 17"/>
          <p:cNvGrpSpPr/>
          <p:nvPr/>
        </p:nvGrpSpPr>
        <p:grpSpPr>
          <a:xfrm>
            <a:off x="3200400" y="2438400"/>
            <a:ext cx="8438955" cy="4114800"/>
            <a:chOff x="3200400" y="2438400"/>
            <a:chExt cx="8438955" cy="4114800"/>
          </a:xfrm>
        </p:grpSpPr>
        <p:sp>
          <p:nvSpPr>
            <p:cNvPr id="10" name="Right Brace 9"/>
            <p:cNvSpPr/>
            <p:nvPr/>
          </p:nvSpPr>
          <p:spPr>
            <a:xfrm>
              <a:off x="5105400" y="5867400"/>
              <a:ext cx="457200" cy="685800"/>
            </a:xfrm>
            <a:prstGeom prst="rightBrace">
              <a:avLst>
                <a:gd name="adj1" fmla="val 8333"/>
                <a:gd name="adj2" fmla="val 4923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 name="TextBox 10"/>
            <p:cNvSpPr txBox="1"/>
            <p:nvPr/>
          </p:nvSpPr>
          <p:spPr>
            <a:xfrm>
              <a:off x="5742337" y="6025634"/>
              <a:ext cx="2139881" cy="369332"/>
            </a:xfrm>
            <a:prstGeom prst="rect">
              <a:avLst/>
            </a:prstGeom>
            <a:solidFill>
              <a:schemeClr val="bg1">
                <a:lumMod val="85000"/>
              </a:schemeClr>
            </a:solidFill>
          </p:spPr>
          <p:txBody>
            <a:bodyPr wrap="none" rtlCol="0">
              <a:spAutoFit/>
            </a:bodyPr>
            <a:lstStyle/>
            <a:p>
              <a:r>
                <a:rPr lang="en-US" dirty="0"/>
                <a:t>Actual text of the bill</a:t>
              </a:r>
            </a:p>
          </p:txBody>
        </p:sp>
        <p:sp>
          <p:nvSpPr>
            <p:cNvPr id="12" name="Right Brace 11"/>
            <p:cNvSpPr/>
            <p:nvPr/>
          </p:nvSpPr>
          <p:spPr>
            <a:xfrm>
              <a:off x="4262718" y="3910048"/>
              <a:ext cx="385482" cy="433352"/>
            </a:xfrm>
            <a:prstGeom prst="rightBrace">
              <a:avLst>
                <a:gd name="adj1" fmla="val 8333"/>
                <a:gd name="adj2" fmla="val 4923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 name="TextBox 12"/>
            <p:cNvSpPr txBox="1"/>
            <p:nvPr/>
          </p:nvSpPr>
          <p:spPr>
            <a:xfrm>
              <a:off x="4819965" y="3665059"/>
              <a:ext cx="4802212" cy="923330"/>
            </a:xfrm>
            <a:prstGeom prst="rect">
              <a:avLst/>
            </a:prstGeom>
            <a:solidFill>
              <a:schemeClr val="bg1">
                <a:lumMod val="85000"/>
              </a:schemeClr>
            </a:solidFill>
          </p:spPr>
          <p:txBody>
            <a:bodyPr wrap="none" rtlCol="0">
              <a:spAutoFit/>
            </a:bodyPr>
            <a:lstStyle/>
            <a:p>
              <a:r>
                <a:rPr lang="en-US" dirty="0"/>
                <a:t>What legislative services thinks the bill does. </a:t>
              </a:r>
              <a:br>
                <a:rPr lang="en-US" dirty="0"/>
              </a:br>
              <a:r>
                <a:rPr lang="en-US" dirty="0"/>
                <a:t>Not generally biased one way or another but also</a:t>
              </a:r>
              <a:br>
                <a:rPr lang="en-US" dirty="0"/>
              </a:br>
              <a:r>
                <a:rPr lang="en-US" dirty="0"/>
                <a:t>not always complete/accurate</a:t>
              </a:r>
            </a:p>
          </p:txBody>
        </p:sp>
        <p:sp>
          <p:nvSpPr>
            <p:cNvPr id="14" name="Right Brace 13"/>
            <p:cNvSpPr/>
            <p:nvPr/>
          </p:nvSpPr>
          <p:spPr>
            <a:xfrm>
              <a:off x="3200400" y="2895600"/>
              <a:ext cx="385482" cy="433352"/>
            </a:xfrm>
            <a:prstGeom prst="rightBrace">
              <a:avLst>
                <a:gd name="adj1" fmla="val 8333"/>
                <a:gd name="adj2" fmla="val 4923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5" name="TextBox 14"/>
            <p:cNvSpPr txBox="1"/>
            <p:nvPr/>
          </p:nvSpPr>
          <p:spPr>
            <a:xfrm>
              <a:off x="3682694" y="2970012"/>
              <a:ext cx="3546805" cy="369332"/>
            </a:xfrm>
            <a:prstGeom prst="rect">
              <a:avLst/>
            </a:prstGeom>
            <a:solidFill>
              <a:schemeClr val="bg1">
                <a:lumMod val="85000"/>
              </a:schemeClr>
            </a:solidFill>
          </p:spPr>
          <p:txBody>
            <a:bodyPr wrap="none" rtlCol="0">
              <a:spAutoFit/>
            </a:bodyPr>
            <a:lstStyle/>
            <a:p>
              <a:r>
                <a:rPr lang="en-US" dirty="0"/>
                <a:t>Title of the bill and list of sponsor(s)</a:t>
              </a:r>
            </a:p>
          </p:txBody>
        </p:sp>
        <p:sp>
          <p:nvSpPr>
            <p:cNvPr id="16" name="Right Brace 15"/>
            <p:cNvSpPr/>
            <p:nvPr/>
          </p:nvSpPr>
          <p:spPr>
            <a:xfrm>
              <a:off x="7066871" y="2438400"/>
              <a:ext cx="385482" cy="433352"/>
            </a:xfrm>
            <a:prstGeom prst="rightBrace">
              <a:avLst>
                <a:gd name="adj1" fmla="val 8333"/>
                <a:gd name="adj2" fmla="val 4923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7" name="TextBox 16"/>
            <p:cNvSpPr txBox="1"/>
            <p:nvPr/>
          </p:nvSpPr>
          <p:spPr>
            <a:xfrm>
              <a:off x="7634156" y="2438400"/>
              <a:ext cx="4005199" cy="646331"/>
            </a:xfrm>
            <a:prstGeom prst="rect">
              <a:avLst/>
            </a:prstGeom>
            <a:solidFill>
              <a:schemeClr val="bg1">
                <a:lumMod val="85000"/>
              </a:schemeClr>
            </a:solidFill>
          </p:spPr>
          <p:txBody>
            <a:bodyPr wrap="none" rtlCol="0">
              <a:spAutoFit/>
            </a:bodyPr>
            <a:lstStyle/>
            <a:p>
              <a:r>
                <a:rPr lang="en-US" dirty="0"/>
                <a:t>Let’s you look at the different versions of</a:t>
              </a:r>
              <a:br>
                <a:rPr lang="en-US" dirty="0"/>
              </a:br>
              <a:r>
                <a:rPr lang="en-US" dirty="0"/>
                <a:t>the text of the bill over time.</a:t>
              </a:r>
            </a:p>
          </p:txBody>
        </p:sp>
      </p:grpSp>
    </p:spTree>
    <p:extLst>
      <p:ext uri="{BB962C8B-B14F-4D97-AF65-F5344CB8AC3E}">
        <p14:creationId xmlns:p14="http://schemas.microsoft.com/office/powerpoint/2010/main" val="836553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 Bills to Review – Check the Bill Text</a:t>
            </a:r>
          </a:p>
        </p:txBody>
      </p:sp>
      <p:sp>
        <p:nvSpPr>
          <p:cNvPr id="4" name="Slide Number Placeholder 3"/>
          <p:cNvSpPr>
            <a:spLocks noGrp="1"/>
          </p:cNvSpPr>
          <p:nvPr>
            <p:ph type="sldNum" sz="quarter" idx="12"/>
          </p:nvPr>
        </p:nvSpPr>
        <p:spPr/>
        <p:txBody>
          <a:bodyPr/>
          <a:lstStyle/>
          <a:p>
            <a:fld id="{AF060574-EF65-42AD-968C-79561251E3DF}" type="slidenum">
              <a:rPr lang="en-US" smtClean="0"/>
              <a:t>19</a:t>
            </a:fld>
            <a:endParaRPr lang="en-US" dirty="0"/>
          </a:p>
        </p:txBody>
      </p:sp>
      <p:pic>
        <p:nvPicPr>
          <p:cNvPr id="5" name="Picture 4"/>
          <p:cNvPicPr>
            <a:picLocks noChangeAspect="1"/>
          </p:cNvPicPr>
          <p:nvPr/>
        </p:nvPicPr>
        <p:blipFill rotWithShape="1">
          <a:blip r:embed="rId2"/>
          <a:srcRect l="10910" t="77794" r="36806" b="4410"/>
          <a:stretch/>
        </p:blipFill>
        <p:spPr>
          <a:xfrm>
            <a:off x="533400" y="1752600"/>
            <a:ext cx="11508542" cy="3048000"/>
          </a:xfrm>
          <a:prstGeom prst="rect">
            <a:avLst/>
          </a:prstGeom>
        </p:spPr>
      </p:pic>
    </p:spTree>
    <p:extLst>
      <p:ext uri="{BB962C8B-B14F-4D97-AF65-F5344CB8AC3E}">
        <p14:creationId xmlns:p14="http://schemas.microsoft.com/office/powerpoint/2010/main" val="2549995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Topics</a:t>
            </a:r>
          </a:p>
        </p:txBody>
      </p:sp>
      <p:sp>
        <p:nvSpPr>
          <p:cNvPr id="3" name="Content Placeholder 2"/>
          <p:cNvSpPr>
            <a:spLocks noGrp="1"/>
          </p:cNvSpPr>
          <p:nvPr>
            <p:ph idx="1"/>
          </p:nvPr>
        </p:nvSpPr>
        <p:spPr>
          <a:xfrm>
            <a:off x="1981200" y="1600201"/>
            <a:ext cx="8229600" cy="533400"/>
          </a:xfrm>
        </p:spPr>
        <p:txBody>
          <a:bodyPr>
            <a:normAutofit lnSpcReduction="10000"/>
          </a:bodyPr>
          <a:lstStyle/>
          <a:p>
            <a:r>
              <a:rPr lang="en-US" dirty="0"/>
              <a:t>Why we review Bills</a:t>
            </a:r>
          </a:p>
          <a:p>
            <a:endParaRPr lang="en-US" dirty="0"/>
          </a:p>
        </p:txBody>
      </p:sp>
      <p:sp>
        <p:nvSpPr>
          <p:cNvPr id="4" name="Content Placeholder 2"/>
          <p:cNvSpPr txBox="1">
            <a:spLocks/>
          </p:cNvSpPr>
          <p:nvPr/>
        </p:nvSpPr>
        <p:spPr>
          <a:xfrm>
            <a:off x="1981200" y="2049464"/>
            <a:ext cx="8229600" cy="5334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Resources</a:t>
            </a:r>
          </a:p>
          <a:p>
            <a:endParaRPr lang="en-US" dirty="0"/>
          </a:p>
        </p:txBody>
      </p:sp>
      <p:sp>
        <p:nvSpPr>
          <p:cNvPr id="5" name="Content Placeholder 2"/>
          <p:cNvSpPr txBox="1">
            <a:spLocks/>
          </p:cNvSpPr>
          <p:nvPr/>
        </p:nvSpPr>
        <p:spPr>
          <a:xfrm>
            <a:off x="1991762" y="2582864"/>
            <a:ext cx="8229600" cy="5334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Reviewing a bill</a:t>
            </a:r>
          </a:p>
          <a:p>
            <a:endParaRPr lang="en-US" dirty="0"/>
          </a:p>
        </p:txBody>
      </p:sp>
      <p:sp>
        <p:nvSpPr>
          <p:cNvPr id="6" name="Content Placeholder 2"/>
          <p:cNvSpPr txBox="1">
            <a:spLocks/>
          </p:cNvSpPr>
          <p:nvPr/>
        </p:nvSpPr>
        <p:spPr>
          <a:xfrm>
            <a:off x="1981200" y="3164897"/>
            <a:ext cx="8229600" cy="5334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Questions</a:t>
            </a:r>
          </a:p>
          <a:p>
            <a:endParaRPr lang="en-US" dirty="0"/>
          </a:p>
          <a:p>
            <a:endParaRPr lang="en-US" dirty="0"/>
          </a:p>
        </p:txBody>
      </p:sp>
      <p:sp>
        <p:nvSpPr>
          <p:cNvPr id="7" name="Slide Number Placeholder 6"/>
          <p:cNvSpPr>
            <a:spLocks noGrp="1"/>
          </p:cNvSpPr>
          <p:nvPr>
            <p:ph type="sldNum" sz="quarter" idx="12"/>
          </p:nvPr>
        </p:nvSpPr>
        <p:spPr/>
        <p:txBody>
          <a:bodyPr/>
          <a:lstStyle/>
          <a:p>
            <a:fld id="{AF060574-EF65-42AD-968C-79561251E3DF}" type="slidenum">
              <a:rPr lang="en-US" smtClean="0"/>
              <a:t>2</a:t>
            </a:fld>
            <a:endParaRPr lang="en-US" dirty="0"/>
          </a:p>
        </p:txBody>
      </p:sp>
      <p:sp>
        <p:nvSpPr>
          <p:cNvPr id="8" name="Content Placeholder 2"/>
          <p:cNvSpPr txBox="1">
            <a:spLocks/>
          </p:cNvSpPr>
          <p:nvPr/>
        </p:nvSpPr>
        <p:spPr>
          <a:xfrm>
            <a:off x="1981200" y="3645193"/>
            <a:ext cx="8229600" cy="5334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Sample Bill Reviews</a:t>
            </a:r>
          </a:p>
          <a:p>
            <a:endParaRPr lang="en-US" dirty="0"/>
          </a:p>
          <a:p>
            <a:endParaRPr lang="en-US" dirty="0"/>
          </a:p>
        </p:txBody>
      </p:sp>
    </p:spTree>
    <p:extLst>
      <p:ext uri="{BB962C8B-B14F-4D97-AF65-F5344CB8AC3E}">
        <p14:creationId xmlns:p14="http://schemas.microsoft.com/office/powerpoint/2010/main" val="3085256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 Bills to Review – Do the Review</a:t>
            </a:r>
          </a:p>
        </p:txBody>
      </p:sp>
      <p:sp>
        <p:nvSpPr>
          <p:cNvPr id="4" name="Slide Number Placeholder 3"/>
          <p:cNvSpPr>
            <a:spLocks noGrp="1"/>
          </p:cNvSpPr>
          <p:nvPr>
            <p:ph type="sldNum" sz="quarter" idx="12"/>
          </p:nvPr>
        </p:nvSpPr>
        <p:spPr/>
        <p:txBody>
          <a:bodyPr/>
          <a:lstStyle/>
          <a:p>
            <a:fld id="{AF060574-EF65-42AD-968C-79561251E3DF}" type="slidenum">
              <a:rPr lang="en-US" smtClean="0"/>
              <a:t>20</a:t>
            </a:fld>
            <a:endParaRPr lang="en-US" dirty="0"/>
          </a:p>
        </p:txBody>
      </p:sp>
      <p:pic>
        <p:nvPicPr>
          <p:cNvPr id="5" name="Picture 4"/>
          <p:cNvPicPr>
            <a:picLocks noChangeAspect="1"/>
          </p:cNvPicPr>
          <p:nvPr/>
        </p:nvPicPr>
        <p:blipFill rotWithShape="1">
          <a:blip r:embed="rId2"/>
          <a:srcRect l="4642" t="57761" r="5609"/>
          <a:stretch/>
        </p:blipFill>
        <p:spPr>
          <a:xfrm>
            <a:off x="322925" y="2496969"/>
            <a:ext cx="11546149" cy="2780055"/>
          </a:xfrm>
          <a:prstGeom prst="rect">
            <a:avLst/>
          </a:prstGeom>
        </p:spPr>
      </p:pic>
      <p:sp>
        <p:nvSpPr>
          <p:cNvPr id="6" name="Right Arrow 5"/>
          <p:cNvSpPr/>
          <p:nvPr/>
        </p:nvSpPr>
        <p:spPr>
          <a:xfrm rot="-5400000">
            <a:off x="10287000" y="5162724"/>
            <a:ext cx="1600200" cy="228600"/>
          </a:xfrm>
          <a:prstGeom prst="rightArrow">
            <a:avLst/>
          </a:prstGeom>
          <a:solidFill>
            <a:schemeClr val="accent1">
              <a:alpha val="7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7086600" y="6031127"/>
            <a:ext cx="4282583" cy="369332"/>
          </a:xfrm>
          <a:prstGeom prst="rect">
            <a:avLst/>
          </a:prstGeom>
          <a:noFill/>
        </p:spPr>
        <p:txBody>
          <a:bodyPr wrap="none" rtlCol="0">
            <a:spAutoFit/>
          </a:bodyPr>
          <a:lstStyle/>
          <a:p>
            <a:r>
              <a:rPr lang="en-US" dirty="0"/>
              <a:t>Click on “Create Review” to start the review</a:t>
            </a:r>
          </a:p>
        </p:txBody>
      </p:sp>
    </p:spTree>
    <p:extLst>
      <p:ext uri="{BB962C8B-B14F-4D97-AF65-F5344CB8AC3E}">
        <p14:creationId xmlns:p14="http://schemas.microsoft.com/office/powerpoint/2010/main" val="37404877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2B7F1-6A81-41CE-9FF4-34E482D558DE}"/>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74882767-D0B1-4374-80CE-74CEBD366015}"/>
              </a:ext>
            </a:extLst>
          </p:cNvPr>
          <p:cNvSpPr>
            <a:spLocks noGrp="1"/>
          </p:cNvSpPr>
          <p:nvPr>
            <p:ph idx="1"/>
          </p:nvPr>
        </p:nvSpPr>
        <p:spPr>
          <a:xfrm>
            <a:off x="613064" y="1707144"/>
            <a:ext cx="10972800" cy="3276595"/>
          </a:xfrm>
        </p:spPr>
        <p:txBody>
          <a:bodyPr>
            <a:normAutofit lnSpcReduction="10000"/>
          </a:bodyPr>
          <a:lstStyle/>
          <a:p>
            <a:pPr marL="0" indent="0">
              <a:buNone/>
            </a:pPr>
            <a:r>
              <a:rPr lang="en-US" sz="2200" dirty="0"/>
              <a:t>AN ACT relative to an unattended idling vehicle on private property.</a:t>
            </a:r>
          </a:p>
          <a:p>
            <a:pPr marL="0" indent="0">
              <a:buNone/>
            </a:pPr>
            <a:r>
              <a:rPr lang="en-US" sz="2200" dirty="0"/>
              <a:t>Be it Enacted by the Senate and House of Representatives in General Court convened:</a:t>
            </a:r>
          </a:p>
          <a:p>
            <a:pPr marL="0" indent="0">
              <a:buNone/>
            </a:pPr>
            <a:r>
              <a:rPr lang="en-US" sz="2200" dirty="0"/>
              <a:t>22:1  Unattended Vehicle; Idling Allowed.  Amend RSA 265:72, I to read as follows:</a:t>
            </a:r>
          </a:p>
          <a:p>
            <a:pPr marL="0" indent="0">
              <a:buNone/>
            </a:pPr>
            <a:r>
              <a:rPr lang="en-US" sz="2200" dirty="0"/>
              <a:t>I.  No person driving or in charge of a vehicle shall permit it to stand unattended without first stopping the engine, locking the ignition, removing the key, and effectively setting the brake thereon and, when standing upon any grade, turning the front wheels to the curb or side of the way, unless such vehicle has been started by remote control car starter.  </a:t>
            </a:r>
            <a:r>
              <a:rPr lang="en-US" sz="2200" b="1" i="1" dirty="0"/>
              <a:t>This paragraph does not prohibit a person in charge of a vehicle from idling the vehicle unattended on his or her own property.</a:t>
            </a:r>
          </a:p>
        </p:txBody>
      </p:sp>
      <p:sp>
        <p:nvSpPr>
          <p:cNvPr id="4" name="Slide Number Placeholder 3">
            <a:extLst>
              <a:ext uri="{FF2B5EF4-FFF2-40B4-BE49-F238E27FC236}">
                <a16:creationId xmlns:a16="http://schemas.microsoft.com/office/drawing/2014/main" id="{20A51B55-502A-4768-8632-128A5F59C31E}"/>
              </a:ext>
            </a:extLst>
          </p:cNvPr>
          <p:cNvSpPr>
            <a:spLocks noGrp="1"/>
          </p:cNvSpPr>
          <p:nvPr>
            <p:ph type="sldNum" sz="quarter" idx="12"/>
          </p:nvPr>
        </p:nvSpPr>
        <p:spPr/>
        <p:txBody>
          <a:bodyPr/>
          <a:lstStyle/>
          <a:p>
            <a:fld id="{AF060574-EF65-42AD-968C-79561251E3DF}" type="slidenum">
              <a:rPr lang="en-US" smtClean="0"/>
              <a:t>21</a:t>
            </a:fld>
            <a:endParaRPr lang="en-US" dirty="0"/>
          </a:p>
        </p:txBody>
      </p:sp>
      <p:sp>
        <p:nvSpPr>
          <p:cNvPr id="5" name="Rectangle 4">
            <a:extLst>
              <a:ext uri="{FF2B5EF4-FFF2-40B4-BE49-F238E27FC236}">
                <a16:creationId xmlns:a16="http://schemas.microsoft.com/office/drawing/2014/main" id="{505EFCED-6FF1-428C-B236-3430EE9C507D}"/>
              </a:ext>
            </a:extLst>
          </p:cNvPr>
          <p:cNvSpPr/>
          <p:nvPr/>
        </p:nvSpPr>
        <p:spPr>
          <a:xfrm>
            <a:off x="1905000" y="5273245"/>
            <a:ext cx="8534400" cy="923330"/>
          </a:xfrm>
          <a:prstGeom prst="rect">
            <a:avLst/>
          </a:prstGeom>
        </p:spPr>
        <p:txBody>
          <a:bodyPr wrap="square">
            <a:spAutoFit/>
          </a:bodyPr>
          <a:lstStyle/>
          <a:p>
            <a:pPr>
              <a:tabLst>
                <a:tab pos="182880" algn="l"/>
                <a:tab pos="1051560" algn="l"/>
              </a:tabLst>
            </a:pPr>
            <a:r>
              <a:rPr lang="en-US" dirty="0"/>
              <a:t>Explanation: </a:t>
            </a:r>
            <a:r>
              <a:rPr lang="en-US" b="1" i="1" dirty="0"/>
              <a:t>Matter added to current law appears in bold italics.</a:t>
            </a:r>
          </a:p>
          <a:p>
            <a:pPr>
              <a:tabLst>
                <a:tab pos="182880" algn="l"/>
                <a:tab pos="1051560" algn="l"/>
              </a:tabLst>
            </a:pPr>
            <a:r>
              <a:rPr lang="en-US" dirty="0"/>
              <a:t>Matter removed from current law appears </a:t>
            </a:r>
            <a:r>
              <a:rPr lang="en-US" strike="sngStrike" dirty="0"/>
              <a:t>[in brackets and struckthrough.</a:t>
            </a:r>
            <a:r>
              <a:rPr lang="en-US" dirty="0"/>
              <a:t>]</a:t>
            </a:r>
          </a:p>
          <a:p>
            <a:pPr>
              <a:tabLst>
                <a:tab pos="182880" algn="l"/>
                <a:tab pos="1051560" algn="l"/>
              </a:tabLst>
            </a:pPr>
            <a:r>
              <a:rPr lang="en-US" dirty="0"/>
              <a:t>Matter which is either (a) all new or (b) repealed and reenacted appears in regular type.</a:t>
            </a:r>
            <a:endParaRPr lang="en-US" dirty="0">
              <a:effectLst/>
            </a:endParaRPr>
          </a:p>
        </p:txBody>
      </p:sp>
    </p:spTree>
    <p:extLst>
      <p:ext uri="{BB962C8B-B14F-4D97-AF65-F5344CB8AC3E}">
        <p14:creationId xmlns:p14="http://schemas.microsoft.com/office/powerpoint/2010/main" val="42324856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Reviewing a Bill</a:t>
            </a:r>
          </a:p>
        </p:txBody>
      </p:sp>
      <p:sp>
        <p:nvSpPr>
          <p:cNvPr id="3" name="Slide Number Placeholder 2"/>
          <p:cNvSpPr>
            <a:spLocks noGrp="1"/>
          </p:cNvSpPr>
          <p:nvPr>
            <p:ph type="sldNum" sz="quarter" idx="12"/>
          </p:nvPr>
        </p:nvSpPr>
        <p:spPr/>
        <p:txBody>
          <a:bodyPr/>
          <a:lstStyle/>
          <a:p>
            <a:fld id="{AF060574-EF65-42AD-968C-79561251E3DF}" type="slidenum">
              <a:rPr lang="en-US" smtClean="0"/>
              <a:t>22</a:t>
            </a:fld>
            <a:endParaRPr lang="en-US" dirty="0"/>
          </a:p>
        </p:txBody>
      </p:sp>
      <p:pic>
        <p:nvPicPr>
          <p:cNvPr id="4" name="Picture 3"/>
          <p:cNvPicPr>
            <a:picLocks noChangeAspect="1"/>
          </p:cNvPicPr>
          <p:nvPr/>
        </p:nvPicPr>
        <p:blipFill rotWithShape="1">
          <a:blip r:embed="rId3"/>
          <a:srcRect b="27778"/>
          <a:stretch/>
        </p:blipFill>
        <p:spPr>
          <a:xfrm>
            <a:off x="914400" y="1147025"/>
            <a:ext cx="4315872" cy="4953000"/>
          </a:xfrm>
          <a:prstGeom prst="rect">
            <a:avLst/>
          </a:prstGeom>
        </p:spPr>
      </p:pic>
      <p:pic>
        <p:nvPicPr>
          <p:cNvPr id="7" name="Picture 6"/>
          <p:cNvPicPr>
            <a:picLocks noChangeAspect="1"/>
          </p:cNvPicPr>
          <p:nvPr/>
        </p:nvPicPr>
        <p:blipFill rotWithShape="1">
          <a:blip r:embed="rId4"/>
          <a:srcRect b="23974"/>
          <a:stretch/>
        </p:blipFill>
        <p:spPr>
          <a:xfrm>
            <a:off x="5943600" y="1169437"/>
            <a:ext cx="4315872" cy="5213812"/>
          </a:xfrm>
          <a:prstGeom prst="rect">
            <a:avLst/>
          </a:prstGeom>
        </p:spPr>
      </p:pic>
    </p:spTree>
    <p:extLst>
      <p:ext uri="{BB962C8B-B14F-4D97-AF65-F5344CB8AC3E}">
        <p14:creationId xmlns:p14="http://schemas.microsoft.com/office/powerpoint/2010/main" val="37359711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Reviewing a Bill – Liberty Friendly/Impact</a:t>
            </a:r>
          </a:p>
        </p:txBody>
      </p:sp>
      <p:sp>
        <p:nvSpPr>
          <p:cNvPr id="5" name="TextBox 4"/>
          <p:cNvSpPr txBox="1"/>
          <p:nvPr/>
        </p:nvSpPr>
        <p:spPr>
          <a:xfrm>
            <a:off x="31820" y="1168901"/>
            <a:ext cx="4723911" cy="4524315"/>
          </a:xfrm>
          <a:prstGeom prst="rect">
            <a:avLst/>
          </a:prstGeom>
          <a:noFill/>
        </p:spPr>
        <p:txBody>
          <a:bodyPr wrap="square" rtlCol="0">
            <a:spAutoFit/>
          </a:bodyPr>
          <a:lstStyle/>
          <a:p>
            <a:pPr marL="285750" indent="-285750">
              <a:buFont typeface="Arial" panose="020B0604020202020204" pitchFamily="34" charset="0"/>
              <a:buChar char="•"/>
            </a:pPr>
            <a:r>
              <a:rPr lang="en-US" dirty="0"/>
              <a:t>We rate bills pro-liberty, anti-liberty, neutral</a:t>
            </a:r>
            <a:br>
              <a:rPr lang="en-US" dirty="0"/>
            </a:br>
            <a:r>
              <a:rPr lang="en-US" dirty="0"/>
              <a:t>or unsure</a:t>
            </a:r>
          </a:p>
          <a:p>
            <a:pPr marL="742950" lvl="1" indent="-285750">
              <a:buFont typeface="Arial" panose="020B0604020202020204" pitchFamily="34" charset="0"/>
              <a:buChar char="•"/>
            </a:pPr>
            <a:r>
              <a:rPr lang="en-US" dirty="0"/>
              <a:t>Sometimes this may be the last field you </a:t>
            </a:r>
            <a:br>
              <a:rPr lang="en-US" dirty="0"/>
            </a:br>
            <a:r>
              <a:rPr lang="en-US" dirty="0"/>
              <a:t>fill in after reading bill and doing other</a:t>
            </a:r>
            <a:br>
              <a:rPr lang="en-US" dirty="0"/>
            </a:br>
            <a:r>
              <a:rPr lang="en-US" dirty="0"/>
              <a:t>ratings.</a:t>
            </a:r>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Impact rating is High, Average or Low</a:t>
            </a:r>
          </a:p>
          <a:p>
            <a:pPr marL="742950" lvl="1" indent="-285750">
              <a:buFont typeface="Arial" panose="020B0604020202020204" pitchFamily="34" charset="0"/>
              <a:buChar char="•"/>
            </a:pPr>
            <a:r>
              <a:rPr lang="en-US" dirty="0"/>
              <a:t>High – Impacts almost everyone in state, creates new state agency, spends ‘a lot’ of money, amends constitution, etc.</a:t>
            </a:r>
          </a:p>
          <a:p>
            <a:pPr marL="742950" lvl="1" indent="-285750">
              <a:buFont typeface="Arial" panose="020B0604020202020204" pitchFamily="34" charset="0"/>
              <a:buChar char="•"/>
            </a:pPr>
            <a:r>
              <a:rPr lang="en-US" dirty="0"/>
              <a:t>Average – May have a big impact to a subset of the population or a smaller impact on a large subset</a:t>
            </a:r>
          </a:p>
          <a:p>
            <a:pPr marL="742950" lvl="1" indent="-285750">
              <a:buFont typeface="Arial" panose="020B0604020202020204" pitchFamily="34" charset="0"/>
              <a:buChar char="•"/>
            </a:pPr>
            <a:r>
              <a:rPr lang="en-US" dirty="0"/>
              <a:t>Low – Names a bridge, resolution calling upon some other body to do something, trivial theft/spending etc.</a:t>
            </a:r>
          </a:p>
        </p:txBody>
      </p:sp>
      <p:sp>
        <p:nvSpPr>
          <p:cNvPr id="6" name="Rectangle 5"/>
          <p:cNvSpPr/>
          <p:nvPr/>
        </p:nvSpPr>
        <p:spPr>
          <a:xfrm>
            <a:off x="4780852" y="3746830"/>
            <a:ext cx="7182548" cy="1754326"/>
          </a:xfrm>
          <a:prstGeom prst="rect">
            <a:avLst/>
          </a:prstGeom>
        </p:spPr>
        <p:txBody>
          <a:bodyPr wrap="square">
            <a:spAutoFit/>
          </a:bodyPr>
          <a:lstStyle/>
          <a:p>
            <a:pPr marL="285750" indent="-285750">
              <a:buFont typeface="Arial" panose="020B0604020202020204" pitchFamily="34" charset="0"/>
              <a:buChar char="•"/>
            </a:pPr>
            <a:r>
              <a:rPr lang="en-US" dirty="0"/>
              <a:t>Study Committee</a:t>
            </a:r>
          </a:p>
          <a:p>
            <a:pPr marL="742950" lvl="1" indent="-285750">
              <a:buFont typeface="Arial" panose="020B0604020202020204" pitchFamily="34" charset="0"/>
              <a:buChar char="•"/>
            </a:pPr>
            <a:r>
              <a:rPr lang="en-US" dirty="0"/>
              <a:t>Some bills only create legislative study committees to look into future legislation</a:t>
            </a:r>
          </a:p>
          <a:p>
            <a:pPr marL="742950" lvl="1" indent="-285750">
              <a:buFont typeface="Arial" panose="020B0604020202020204" pitchFamily="34" charset="0"/>
              <a:buChar char="•"/>
            </a:pPr>
            <a:r>
              <a:rPr lang="en-US" dirty="0"/>
              <a:t>Almost always low impact even if topic is high impact.</a:t>
            </a:r>
          </a:p>
          <a:p>
            <a:pPr marL="742950" lvl="1" indent="-285750">
              <a:buFont typeface="Arial" panose="020B0604020202020204" pitchFamily="34" charset="0"/>
              <a:buChar char="•"/>
            </a:pPr>
            <a:r>
              <a:rPr lang="en-US" dirty="0"/>
              <a:t>If bill is only a study committee, </a:t>
            </a:r>
            <a:r>
              <a:rPr lang="en-US" b="1" u="sng" dirty="0"/>
              <a:t>unless it has a forgone anti-liberty conclusion</a:t>
            </a:r>
            <a:r>
              <a:rPr lang="en-US" dirty="0"/>
              <a:t>, mark it and move to the next bill.</a:t>
            </a:r>
          </a:p>
        </p:txBody>
      </p:sp>
      <p:sp>
        <p:nvSpPr>
          <p:cNvPr id="3" name="Slide Number Placeholder 2"/>
          <p:cNvSpPr>
            <a:spLocks noGrp="1"/>
          </p:cNvSpPr>
          <p:nvPr>
            <p:ph type="sldNum" sz="quarter" idx="12"/>
          </p:nvPr>
        </p:nvSpPr>
        <p:spPr/>
        <p:txBody>
          <a:bodyPr/>
          <a:lstStyle/>
          <a:p>
            <a:fld id="{AF060574-EF65-42AD-968C-79561251E3DF}" type="slidenum">
              <a:rPr lang="en-US" smtClean="0"/>
              <a:t>23</a:t>
            </a:fld>
            <a:endParaRPr lang="en-US" dirty="0"/>
          </a:p>
        </p:txBody>
      </p:sp>
      <p:pic>
        <p:nvPicPr>
          <p:cNvPr id="7" name="Picture 6"/>
          <p:cNvPicPr>
            <a:picLocks noChangeAspect="1"/>
          </p:cNvPicPr>
          <p:nvPr/>
        </p:nvPicPr>
        <p:blipFill rotWithShape="1">
          <a:blip r:embed="rId3"/>
          <a:srcRect t="34266" b="36524"/>
          <a:stretch/>
        </p:blipFill>
        <p:spPr>
          <a:xfrm>
            <a:off x="4876800" y="1258788"/>
            <a:ext cx="7453427" cy="2500052"/>
          </a:xfrm>
          <a:prstGeom prst="rect">
            <a:avLst/>
          </a:prstGeom>
        </p:spPr>
      </p:pic>
      <p:grpSp>
        <p:nvGrpSpPr>
          <p:cNvPr id="9" name="Group 8">
            <a:extLst>
              <a:ext uri="{FF2B5EF4-FFF2-40B4-BE49-F238E27FC236}">
                <a16:creationId xmlns:a16="http://schemas.microsoft.com/office/drawing/2014/main" id="{70FA12DA-8DC0-46BF-9E3B-D6F9C19CBFC9}"/>
              </a:ext>
            </a:extLst>
          </p:cNvPr>
          <p:cNvGrpSpPr/>
          <p:nvPr/>
        </p:nvGrpSpPr>
        <p:grpSpPr>
          <a:xfrm>
            <a:off x="9601200" y="2149478"/>
            <a:ext cx="417102" cy="380466"/>
            <a:chOff x="2590800" y="6161066"/>
            <a:chExt cx="417102" cy="380466"/>
          </a:xfrm>
        </p:grpSpPr>
        <p:sp>
          <p:nvSpPr>
            <p:cNvPr id="8" name="Oval 7">
              <a:extLst>
                <a:ext uri="{FF2B5EF4-FFF2-40B4-BE49-F238E27FC236}">
                  <a16:creationId xmlns:a16="http://schemas.microsoft.com/office/drawing/2014/main" id="{134C556D-310C-484B-B468-CF5F56194B39}"/>
                </a:ext>
              </a:extLst>
            </p:cNvPr>
            <p:cNvSpPr/>
            <p:nvPr/>
          </p:nvSpPr>
          <p:spPr>
            <a:xfrm>
              <a:off x="2591537" y="6161066"/>
              <a:ext cx="416365" cy="37785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5D9D3DA8-B30D-432C-BE8C-476629E4CADC}"/>
                </a:ext>
              </a:extLst>
            </p:cNvPr>
            <p:cNvSpPr txBox="1"/>
            <p:nvPr/>
          </p:nvSpPr>
          <p:spPr>
            <a:xfrm>
              <a:off x="2590800" y="6172200"/>
              <a:ext cx="417102" cy="369332"/>
            </a:xfrm>
            <a:prstGeom prst="rect">
              <a:avLst/>
            </a:prstGeom>
            <a:noFill/>
          </p:spPr>
          <p:txBody>
            <a:bodyPr wrap="none" rtlCol="0">
              <a:spAutoFit/>
            </a:bodyPr>
            <a:lstStyle/>
            <a:p>
              <a:r>
                <a:rPr lang="en-US" dirty="0"/>
                <a:t>+2</a:t>
              </a:r>
            </a:p>
          </p:txBody>
        </p:sp>
      </p:grpSp>
      <p:sp>
        <p:nvSpPr>
          <p:cNvPr id="10" name="TextBox 9">
            <a:extLst>
              <a:ext uri="{FF2B5EF4-FFF2-40B4-BE49-F238E27FC236}">
                <a16:creationId xmlns:a16="http://schemas.microsoft.com/office/drawing/2014/main" id="{267C591B-4AA7-49C3-8742-281A02E25C78}"/>
              </a:ext>
            </a:extLst>
          </p:cNvPr>
          <p:cNvSpPr txBox="1"/>
          <p:nvPr/>
        </p:nvSpPr>
        <p:spPr>
          <a:xfrm>
            <a:off x="838200" y="5809181"/>
            <a:ext cx="10639131" cy="646331"/>
          </a:xfrm>
          <a:prstGeom prst="rect">
            <a:avLst/>
          </a:prstGeom>
          <a:noFill/>
        </p:spPr>
        <p:txBody>
          <a:bodyPr wrap="none" rtlCol="0">
            <a:spAutoFit/>
          </a:bodyPr>
          <a:lstStyle/>
          <a:p>
            <a:r>
              <a:rPr lang="en-US" dirty="0">
                <a:solidFill>
                  <a:srgbClr val="FF0000"/>
                </a:solidFill>
              </a:rPr>
              <a:t>NH spends about ~$6 billion per year. So for example $1 million of ‘one time’ spending </a:t>
            </a:r>
            <a:r>
              <a:rPr lang="en-US" b="1" dirty="0">
                <a:solidFill>
                  <a:srgbClr val="FF0000"/>
                </a:solidFill>
              </a:rPr>
              <a:t>is not </a:t>
            </a:r>
            <a:r>
              <a:rPr lang="en-US" dirty="0">
                <a:solidFill>
                  <a:srgbClr val="FF0000"/>
                </a:solidFill>
              </a:rPr>
              <a:t>“High Impact”.</a:t>
            </a:r>
          </a:p>
          <a:p>
            <a:r>
              <a:rPr lang="en-US" dirty="0">
                <a:solidFill>
                  <a:srgbClr val="FF0000"/>
                </a:solidFill>
              </a:rPr>
              <a:t>$ &lt;= $2 million Low,  $ &lt;= $30 million Average,  &gt; $30 million High – </a:t>
            </a:r>
            <a:r>
              <a:rPr lang="en-US" b="1" i="1" dirty="0">
                <a:solidFill>
                  <a:srgbClr val="FF0000"/>
                </a:solidFill>
              </a:rPr>
              <a:t>subject to refinement, recurrence and topic</a:t>
            </a:r>
          </a:p>
        </p:txBody>
      </p:sp>
    </p:spTree>
    <p:extLst>
      <p:ext uri="{BB962C8B-B14F-4D97-AF65-F5344CB8AC3E}">
        <p14:creationId xmlns:p14="http://schemas.microsoft.com/office/powerpoint/2010/main" val="3491361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childTnLst>
                                </p:cTn>
                              </p:par>
                              <p:par>
                                <p:cTn id="37" presetID="26" presetClass="path" presetSubtype="0" accel="50000" decel="50000" fill="hold" nodeType="withEffect">
                                  <p:stCondLst>
                                    <p:cond delay="0"/>
                                  </p:stCondLst>
                                  <p:childTnLst>
                                    <p:animMotion origin="layout" path="M -0.13581 -3.7037E-6 C -0.13581 0.03311 -0.10886 0.05996 -0.07578 0.05996 C -0.03685 0.05996 -0.02279 0.0301 -0.0168 0.01204 L -0.01081 -0.01203 C -0.00482 -0.03009 0.01015 -0.05995 0.05416 -0.05995 C 0.08216 -0.05995 0.11419 -0.0331 0.11419 -3.7037E-6 C 0.11419 0.03311 0.08216 0.05996 0.05416 0.05996 C 0.01015 0.05996 -0.00482 0.0301 -0.01081 0.01204 L -0.0168 -0.01203 C -0.02279 -0.03009 -0.03685 -0.05995 -0.07578 -0.05995 C -0.10886 -0.05995 -0.13581 -0.0331 -0.13581 -3.7037E-6 Z " pathEditMode="relative" rAng="0" ptsTypes="AAAAAAAAAAA">
                                      <p:cBhvr>
                                        <p:cTn id="38" dur="2000" fill="hold"/>
                                        <p:tgtEl>
                                          <p:spTgt spid="9"/>
                                        </p:tgtEl>
                                        <p:attrNameLst>
                                          <p:attrName>ppt_x</p:attrName>
                                          <p:attrName>ppt_y</p:attrName>
                                        </p:attrNameLst>
                                      </p:cBhvr>
                                      <p:rCtr x="12500" y="0"/>
                                    </p:animMotion>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Reviewing a Bill - Topics</a:t>
            </a:r>
          </a:p>
        </p:txBody>
      </p:sp>
      <p:sp>
        <p:nvSpPr>
          <p:cNvPr id="6" name="TextBox 5"/>
          <p:cNvSpPr txBox="1"/>
          <p:nvPr/>
        </p:nvSpPr>
        <p:spPr>
          <a:xfrm>
            <a:off x="1371600" y="4114800"/>
            <a:ext cx="9715500" cy="1569660"/>
          </a:xfrm>
          <a:prstGeom prst="rect">
            <a:avLst/>
          </a:prstGeom>
          <a:noFill/>
        </p:spPr>
        <p:txBody>
          <a:bodyPr wrap="square" rtlCol="0">
            <a:spAutoFit/>
          </a:bodyPr>
          <a:lstStyle/>
          <a:p>
            <a:pPr marL="285750" indent="-285750">
              <a:buFont typeface="Arial" panose="020B0604020202020204" pitchFamily="34" charset="0"/>
              <a:buChar char="•"/>
            </a:pPr>
            <a:r>
              <a:rPr lang="en-US" sz="2400" dirty="0"/>
              <a:t>Ctrl and Click to potentially select multiple topics associated with the bill.</a:t>
            </a:r>
          </a:p>
          <a:p>
            <a:pPr marL="285750" indent="-285750">
              <a:buFont typeface="Arial" panose="020B0604020202020204" pitchFamily="34" charset="0"/>
              <a:buChar char="•"/>
            </a:pPr>
            <a:r>
              <a:rPr lang="en-US" sz="2400" dirty="0"/>
              <a:t>Don’t struggle here. Take a shot, select a few topics and move on.</a:t>
            </a:r>
          </a:p>
          <a:p>
            <a:pPr marL="285750" indent="-285750">
              <a:buFont typeface="Arial" panose="020B0604020202020204" pitchFamily="34" charset="0"/>
              <a:buChar char="•"/>
            </a:pPr>
            <a:r>
              <a:rPr lang="en-US" sz="2400" dirty="0"/>
              <a:t>Topic selection may be helpful for searches or alerts, but you should not be spending more than 1 minute on this box.</a:t>
            </a:r>
          </a:p>
        </p:txBody>
      </p:sp>
      <p:sp>
        <p:nvSpPr>
          <p:cNvPr id="3" name="Slide Number Placeholder 2"/>
          <p:cNvSpPr>
            <a:spLocks noGrp="1"/>
          </p:cNvSpPr>
          <p:nvPr>
            <p:ph type="sldNum" sz="quarter" idx="12"/>
          </p:nvPr>
        </p:nvSpPr>
        <p:spPr/>
        <p:txBody>
          <a:bodyPr/>
          <a:lstStyle/>
          <a:p>
            <a:fld id="{AF060574-EF65-42AD-968C-79561251E3DF}" type="slidenum">
              <a:rPr lang="en-US" smtClean="0"/>
              <a:t>24</a:t>
            </a:fld>
            <a:endParaRPr lang="en-US" dirty="0"/>
          </a:p>
        </p:txBody>
      </p:sp>
      <p:pic>
        <p:nvPicPr>
          <p:cNvPr id="4" name="Picture 3"/>
          <p:cNvPicPr>
            <a:picLocks noChangeAspect="1"/>
          </p:cNvPicPr>
          <p:nvPr/>
        </p:nvPicPr>
        <p:blipFill rotWithShape="1">
          <a:blip r:embed="rId3"/>
          <a:srcRect t="65374" b="17715"/>
          <a:stretch/>
        </p:blipFill>
        <p:spPr>
          <a:xfrm>
            <a:off x="1524000" y="1905000"/>
            <a:ext cx="9298935" cy="1805783"/>
          </a:xfrm>
          <a:prstGeom prst="rect">
            <a:avLst/>
          </a:prstGeom>
        </p:spPr>
      </p:pic>
    </p:spTree>
    <p:extLst>
      <p:ext uri="{BB962C8B-B14F-4D97-AF65-F5344CB8AC3E}">
        <p14:creationId xmlns:p14="http://schemas.microsoft.com/office/powerpoint/2010/main" val="1367236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Reviewing a Bill – Radio Buttons</a:t>
            </a:r>
          </a:p>
        </p:txBody>
      </p:sp>
      <p:sp>
        <p:nvSpPr>
          <p:cNvPr id="6" name="TextBox 5"/>
          <p:cNvSpPr txBox="1"/>
          <p:nvPr/>
        </p:nvSpPr>
        <p:spPr>
          <a:xfrm>
            <a:off x="2209800" y="5301336"/>
            <a:ext cx="6354240" cy="1200329"/>
          </a:xfrm>
          <a:prstGeom prst="rect">
            <a:avLst/>
          </a:prstGeom>
          <a:noFill/>
        </p:spPr>
        <p:txBody>
          <a:bodyPr wrap="none" rtlCol="0">
            <a:spAutoFit/>
          </a:bodyPr>
          <a:lstStyle/>
          <a:p>
            <a:pPr marL="285750" indent="-285750">
              <a:buFont typeface="Arial" panose="020B0604020202020204" pitchFamily="34" charset="0"/>
              <a:buChar char="•"/>
            </a:pPr>
            <a:r>
              <a:rPr lang="en-US" dirty="0"/>
              <a:t>Quickly progress through each question making your choice</a:t>
            </a:r>
          </a:p>
          <a:p>
            <a:pPr marL="285750" indent="-285750">
              <a:buFont typeface="Arial" panose="020B0604020202020204" pitchFamily="34" charset="0"/>
              <a:buChar char="•"/>
            </a:pPr>
            <a:r>
              <a:rPr lang="en-US" dirty="0"/>
              <a:t>It is OK for a bill to remain N/A on some factors</a:t>
            </a:r>
          </a:p>
          <a:p>
            <a:pPr marL="285750" indent="-285750">
              <a:buFont typeface="Arial" panose="020B0604020202020204" pitchFamily="34" charset="0"/>
              <a:buChar char="•"/>
            </a:pPr>
            <a:r>
              <a:rPr lang="en-US" dirty="0"/>
              <a:t>These factors combine to influence the liberty score for the bill</a:t>
            </a:r>
          </a:p>
          <a:p>
            <a:pPr marL="285750" indent="-285750">
              <a:buFont typeface="Arial" panose="020B0604020202020204" pitchFamily="34" charset="0"/>
              <a:buChar char="•"/>
            </a:pPr>
            <a:r>
              <a:rPr lang="en-US" dirty="0"/>
              <a:t>You don’t have to agree with the bill to rate it honest and clear</a:t>
            </a:r>
          </a:p>
        </p:txBody>
      </p:sp>
      <p:sp>
        <p:nvSpPr>
          <p:cNvPr id="3" name="Slide Number Placeholder 2"/>
          <p:cNvSpPr>
            <a:spLocks noGrp="1"/>
          </p:cNvSpPr>
          <p:nvPr>
            <p:ph type="sldNum" sz="quarter" idx="12"/>
          </p:nvPr>
        </p:nvSpPr>
        <p:spPr/>
        <p:txBody>
          <a:bodyPr/>
          <a:lstStyle/>
          <a:p>
            <a:fld id="{AF060574-EF65-42AD-968C-79561251E3DF}" type="slidenum">
              <a:rPr lang="en-US" smtClean="0"/>
              <a:t>25</a:t>
            </a:fld>
            <a:endParaRPr lang="en-US" dirty="0"/>
          </a:p>
        </p:txBody>
      </p:sp>
      <p:pic>
        <p:nvPicPr>
          <p:cNvPr id="7" name="Picture 6"/>
          <p:cNvPicPr>
            <a:picLocks noChangeAspect="1"/>
          </p:cNvPicPr>
          <p:nvPr/>
        </p:nvPicPr>
        <p:blipFill rotWithShape="1">
          <a:blip r:embed="rId3"/>
          <a:srcRect l="1501" t="58829" r="8456" b="3393"/>
          <a:stretch/>
        </p:blipFill>
        <p:spPr>
          <a:xfrm>
            <a:off x="488157" y="1417638"/>
            <a:ext cx="5607843" cy="3738562"/>
          </a:xfrm>
          <a:prstGeom prst="rect">
            <a:avLst/>
          </a:prstGeom>
        </p:spPr>
      </p:pic>
      <p:pic>
        <p:nvPicPr>
          <p:cNvPr id="5" name="Picture 4"/>
          <p:cNvPicPr>
            <a:picLocks noChangeAspect="1"/>
          </p:cNvPicPr>
          <p:nvPr/>
        </p:nvPicPr>
        <p:blipFill rotWithShape="1">
          <a:blip r:embed="rId4"/>
          <a:srcRect l="1766" t="51681" r="8200" b="32161"/>
          <a:stretch/>
        </p:blipFill>
        <p:spPr>
          <a:xfrm>
            <a:off x="6096000" y="1434089"/>
            <a:ext cx="5936902" cy="1286715"/>
          </a:xfrm>
          <a:prstGeom prst="rect">
            <a:avLst/>
          </a:prstGeom>
        </p:spPr>
      </p:pic>
    </p:spTree>
    <p:extLst>
      <p:ext uri="{BB962C8B-B14F-4D97-AF65-F5344CB8AC3E}">
        <p14:creationId xmlns:p14="http://schemas.microsoft.com/office/powerpoint/2010/main" val="10784085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Reviewing a Bill – Radio Buttons</a:t>
            </a:r>
          </a:p>
        </p:txBody>
      </p:sp>
      <p:sp>
        <p:nvSpPr>
          <p:cNvPr id="5" name="TextBox 4"/>
          <p:cNvSpPr txBox="1"/>
          <p:nvPr/>
        </p:nvSpPr>
        <p:spPr>
          <a:xfrm>
            <a:off x="380999" y="5163319"/>
            <a:ext cx="10972800" cy="1477328"/>
          </a:xfrm>
          <a:prstGeom prst="rect">
            <a:avLst/>
          </a:prstGeom>
          <a:noFill/>
        </p:spPr>
        <p:txBody>
          <a:bodyPr wrap="square" rtlCol="0">
            <a:spAutoFit/>
          </a:bodyPr>
          <a:lstStyle/>
          <a:p>
            <a:pPr marL="285750" indent="-285750">
              <a:buFont typeface="Arial" panose="020B0604020202020204" pitchFamily="34" charset="0"/>
              <a:buChar char="•"/>
            </a:pPr>
            <a:r>
              <a:rPr lang="en-US" dirty="0"/>
              <a:t>If you take the position that the bill is unconstitutional, please add a constitutional note.</a:t>
            </a:r>
          </a:p>
          <a:p>
            <a:pPr marL="285750" indent="-285750">
              <a:buFont typeface="Arial" panose="020B0604020202020204" pitchFamily="34" charset="0"/>
              <a:buChar char="•"/>
            </a:pPr>
            <a:r>
              <a:rPr lang="en-US" dirty="0"/>
              <a:t>A low negative Fiscal Impact might spend a small amount of money only for a single year</a:t>
            </a:r>
          </a:p>
          <a:p>
            <a:pPr marL="285750" indent="-285750">
              <a:buFont typeface="Arial" panose="020B0604020202020204" pitchFamily="34" charset="0"/>
              <a:buChar char="•"/>
            </a:pPr>
            <a:r>
              <a:rPr lang="en-US" dirty="0"/>
              <a:t>Larger amounts and/or recurring amounts of spending push into “considerable negative impact” (~$5M in one year)</a:t>
            </a:r>
          </a:p>
          <a:p>
            <a:pPr marL="285750" indent="-285750">
              <a:buFont typeface="Arial" panose="020B0604020202020204" pitchFamily="34" charset="0"/>
              <a:buChar char="•"/>
            </a:pPr>
            <a:r>
              <a:rPr lang="en-US" dirty="0"/>
              <a:t>Resist urge to overweight these as 100 bills all rated high does not help us focus on the highest impacts to liberty.</a:t>
            </a:r>
          </a:p>
        </p:txBody>
      </p:sp>
      <p:sp>
        <p:nvSpPr>
          <p:cNvPr id="3" name="Slide Number Placeholder 2"/>
          <p:cNvSpPr>
            <a:spLocks noGrp="1"/>
          </p:cNvSpPr>
          <p:nvPr>
            <p:ph type="sldNum" sz="quarter" idx="12"/>
          </p:nvPr>
        </p:nvSpPr>
        <p:spPr/>
        <p:txBody>
          <a:bodyPr/>
          <a:lstStyle/>
          <a:p>
            <a:fld id="{AF060574-EF65-42AD-968C-79561251E3DF}" type="slidenum">
              <a:rPr lang="en-US" smtClean="0"/>
              <a:t>26</a:t>
            </a:fld>
            <a:endParaRPr lang="en-US" dirty="0"/>
          </a:p>
        </p:txBody>
      </p:sp>
      <p:pic>
        <p:nvPicPr>
          <p:cNvPr id="7" name="Picture 6"/>
          <p:cNvPicPr>
            <a:picLocks noChangeAspect="1"/>
          </p:cNvPicPr>
          <p:nvPr/>
        </p:nvPicPr>
        <p:blipFill rotWithShape="1">
          <a:blip r:embed="rId3"/>
          <a:srcRect l="1632" t="15556" r="18763" b="44444"/>
          <a:stretch/>
        </p:blipFill>
        <p:spPr>
          <a:xfrm>
            <a:off x="380999" y="1295400"/>
            <a:ext cx="5105401" cy="3763962"/>
          </a:xfrm>
          <a:prstGeom prst="rect">
            <a:avLst/>
          </a:prstGeom>
        </p:spPr>
      </p:pic>
      <p:pic>
        <p:nvPicPr>
          <p:cNvPr id="8" name="Picture 7"/>
          <p:cNvPicPr>
            <a:picLocks noChangeAspect="1"/>
          </p:cNvPicPr>
          <p:nvPr/>
        </p:nvPicPr>
        <p:blipFill rotWithShape="1">
          <a:blip r:embed="rId3"/>
          <a:srcRect l="1631" t="55440" r="7075" b="1227"/>
          <a:stretch/>
        </p:blipFill>
        <p:spPr>
          <a:xfrm>
            <a:off x="6095999" y="1295400"/>
            <a:ext cx="5465533" cy="3806353"/>
          </a:xfrm>
          <a:prstGeom prst="rect">
            <a:avLst/>
          </a:prstGeom>
        </p:spPr>
      </p:pic>
      <p:grpSp>
        <p:nvGrpSpPr>
          <p:cNvPr id="9" name="Group 8">
            <a:extLst>
              <a:ext uri="{FF2B5EF4-FFF2-40B4-BE49-F238E27FC236}">
                <a16:creationId xmlns:a16="http://schemas.microsoft.com/office/drawing/2014/main" id="{2D6AD2FE-C558-4643-994C-7538F1CF5534}"/>
              </a:ext>
            </a:extLst>
          </p:cNvPr>
          <p:cNvGrpSpPr/>
          <p:nvPr/>
        </p:nvGrpSpPr>
        <p:grpSpPr>
          <a:xfrm>
            <a:off x="9601200" y="2149478"/>
            <a:ext cx="417102" cy="380466"/>
            <a:chOff x="2590800" y="6161066"/>
            <a:chExt cx="417102" cy="380466"/>
          </a:xfrm>
        </p:grpSpPr>
        <p:sp>
          <p:nvSpPr>
            <p:cNvPr id="10" name="Oval 9">
              <a:extLst>
                <a:ext uri="{FF2B5EF4-FFF2-40B4-BE49-F238E27FC236}">
                  <a16:creationId xmlns:a16="http://schemas.microsoft.com/office/drawing/2014/main" id="{E2DCA180-344C-475F-8443-3CA2A0DC558A}"/>
                </a:ext>
              </a:extLst>
            </p:cNvPr>
            <p:cNvSpPr/>
            <p:nvPr/>
          </p:nvSpPr>
          <p:spPr>
            <a:xfrm>
              <a:off x="2591537" y="6161066"/>
              <a:ext cx="416365" cy="37785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8A748C39-2760-4D24-A901-E8A645E70CCC}"/>
                </a:ext>
              </a:extLst>
            </p:cNvPr>
            <p:cNvSpPr txBox="1"/>
            <p:nvPr/>
          </p:nvSpPr>
          <p:spPr>
            <a:xfrm>
              <a:off x="2590800" y="6172200"/>
              <a:ext cx="417102" cy="369332"/>
            </a:xfrm>
            <a:prstGeom prst="rect">
              <a:avLst/>
            </a:prstGeom>
            <a:noFill/>
          </p:spPr>
          <p:txBody>
            <a:bodyPr wrap="none" rtlCol="0">
              <a:spAutoFit/>
            </a:bodyPr>
            <a:lstStyle/>
            <a:p>
              <a:r>
                <a:rPr lang="en-US" dirty="0"/>
                <a:t>+3</a:t>
              </a:r>
            </a:p>
          </p:txBody>
        </p:sp>
      </p:grpSp>
    </p:spTree>
    <p:extLst>
      <p:ext uri="{BB962C8B-B14F-4D97-AF65-F5344CB8AC3E}">
        <p14:creationId xmlns:p14="http://schemas.microsoft.com/office/powerpoint/2010/main" val="2323321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26" presetClass="path" presetSubtype="0" accel="50000" decel="50000" fill="hold" nodeType="withEffect">
                                  <p:stCondLst>
                                    <p:cond delay="0"/>
                                  </p:stCondLst>
                                  <p:childTnLst>
                                    <p:animMotion origin="layout" path="M -0.05782 -0.02615 C -0.05782 0.00695 -0.03086 0.0338 0.00221 0.0338 C 0.04114 0.0338 0.05521 0.00394 0.0612 -0.01412 L 0.06718 -0.03819 C 0.07317 -0.05625 0.08815 -0.08611 0.13216 -0.08611 C 0.16015 -0.08611 0.19218 -0.05926 0.19218 -0.02615 C 0.19218 0.00695 0.16015 0.0338 0.13216 0.0338 C 0.08815 0.0338 0.07317 0.00394 0.06718 -0.01412 L 0.0612 -0.03819 C 0.05521 -0.05625 0.04114 -0.08611 0.00221 -0.08611 C -0.03086 -0.08611 -0.05782 -0.05926 -0.05782 -0.02615 Z " pathEditMode="relative" rAng="0" ptsTypes="AAAAAAAAAAA">
                                      <p:cBhvr>
                                        <p:cTn id="24" dur="2000" fill="hold"/>
                                        <p:tgtEl>
                                          <p:spTgt spid="9"/>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Reviewing a Bill – Constitutional Note </a:t>
            </a:r>
          </a:p>
        </p:txBody>
      </p:sp>
      <p:sp>
        <p:nvSpPr>
          <p:cNvPr id="6" name="TextBox 5"/>
          <p:cNvSpPr txBox="1"/>
          <p:nvPr/>
        </p:nvSpPr>
        <p:spPr>
          <a:xfrm>
            <a:off x="1612152" y="4041964"/>
            <a:ext cx="9436847" cy="1938992"/>
          </a:xfrm>
          <a:prstGeom prst="rect">
            <a:avLst/>
          </a:prstGeom>
          <a:noFill/>
        </p:spPr>
        <p:txBody>
          <a:bodyPr wrap="square" rtlCol="0">
            <a:spAutoFit/>
          </a:bodyPr>
          <a:lstStyle/>
          <a:p>
            <a:pPr marL="285750" indent="-285750">
              <a:buFont typeface="Arial" panose="020B0604020202020204" pitchFamily="34" charset="0"/>
              <a:buChar char="•"/>
            </a:pPr>
            <a:r>
              <a:rPr lang="en-US" sz="2400" dirty="0"/>
              <a:t>If you’ve marked a bill unconstitutional (or constitutional for that matter) add a note backing up the position with a reference to NH constitutional text and a rationale.</a:t>
            </a:r>
          </a:p>
          <a:p>
            <a:pPr marL="285750" indent="-285750">
              <a:buFont typeface="Arial" panose="020B0604020202020204" pitchFamily="34" charset="0"/>
              <a:buChar char="•"/>
            </a:pPr>
            <a:r>
              <a:rPr lang="en-US" sz="2400" dirty="0"/>
              <a:t>Even if you are not sure, a reference to the relevant constitutional section can be helpful.</a:t>
            </a:r>
          </a:p>
        </p:txBody>
      </p:sp>
      <p:sp>
        <p:nvSpPr>
          <p:cNvPr id="3" name="Slide Number Placeholder 2"/>
          <p:cNvSpPr>
            <a:spLocks noGrp="1"/>
          </p:cNvSpPr>
          <p:nvPr>
            <p:ph type="sldNum" sz="quarter" idx="12"/>
          </p:nvPr>
        </p:nvSpPr>
        <p:spPr/>
        <p:txBody>
          <a:bodyPr/>
          <a:lstStyle/>
          <a:p>
            <a:fld id="{AF060574-EF65-42AD-968C-79561251E3DF}" type="slidenum">
              <a:rPr lang="en-US" smtClean="0"/>
              <a:t>27</a:t>
            </a:fld>
            <a:endParaRPr lang="en-US" dirty="0"/>
          </a:p>
        </p:txBody>
      </p:sp>
      <p:pic>
        <p:nvPicPr>
          <p:cNvPr id="4" name="Picture 3"/>
          <p:cNvPicPr>
            <a:picLocks noChangeAspect="1"/>
          </p:cNvPicPr>
          <p:nvPr/>
        </p:nvPicPr>
        <p:blipFill rotWithShape="1">
          <a:blip r:embed="rId3"/>
          <a:srcRect l="1092" t="44444" r="4354" b="40001"/>
          <a:stretch/>
        </p:blipFill>
        <p:spPr>
          <a:xfrm>
            <a:off x="1066800" y="1304365"/>
            <a:ext cx="9786257" cy="2362200"/>
          </a:xfrm>
          <a:prstGeom prst="rect">
            <a:avLst/>
          </a:prstGeom>
        </p:spPr>
      </p:pic>
    </p:spTree>
    <p:extLst>
      <p:ext uri="{BB962C8B-B14F-4D97-AF65-F5344CB8AC3E}">
        <p14:creationId xmlns:p14="http://schemas.microsoft.com/office/powerpoint/2010/main" val="1026670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Reviewing a Bill – Won’t Touch</a:t>
            </a:r>
          </a:p>
        </p:txBody>
      </p:sp>
      <p:sp>
        <p:nvSpPr>
          <p:cNvPr id="4" name="Slide Number Placeholder 3"/>
          <p:cNvSpPr>
            <a:spLocks noGrp="1"/>
          </p:cNvSpPr>
          <p:nvPr>
            <p:ph type="sldNum" sz="quarter" idx="12"/>
          </p:nvPr>
        </p:nvSpPr>
        <p:spPr/>
        <p:txBody>
          <a:bodyPr/>
          <a:lstStyle/>
          <a:p>
            <a:fld id="{AF060574-EF65-42AD-968C-79561251E3DF}" type="slidenum">
              <a:rPr lang="en-US" smtClean="0"/>
              <a:t>28</a:t>
            </a:fld>
            <a:endParaRPr lang="en-US" dirty="0"/>
          </a:p>
        </p:txBody>
      </p:sp>
      <p:pic>
        <p:nvPicPr>
          <p:cNvPr id="5" name="Picture 4"/>
          <p:cNvPicPr>
            <a:picLocks noChangeAspect="1"/>
          </p:cNvPicPr>
          <p:nvPr/>
        </p:nvPicPr>
        <p:blipFill rotWithShape="1">
          <a:blip r:embed="rId2"/>
          <a:srcRect l="1092" t="58936" r="59484" b="36548"/>
          <a:stretch/>
        </p:blipFill>
        <p:spPr>
          <a:xfrm>
            <a:off x="3844471" y="1752600"/>
            <a:ext cx="4080329" cy="685799"/>
          </a:xfrm>
          <a:prstGeom prst="rect">
            <a:avLst/>
          </a:prstGeom>
        </p:spPr>
      </p:pic>
      <p:sp>
        <p:nvSpPr>
          <p:cNvPr id="6" name="TextBox 5"/>
          <p:cNvSpPr txBox="1"/>
          <p:nvPr/>
        </p:nvSpPr>
        <p:spPr>
          <a:xfrm>
            <a:off x="969735" y="2542528"/>
            <a:ext cx="9829800" cy="2677656"/>
          </a:xfrm>
          <a:prstGeom prst="rect">
            <a:avLst/>
          </a:prstGeom>
          <a:noFill/>
        </p:spPr>
        <p:txBody>
          <a:bodyPr wrap="square" rtlCol="0">
            <a:spAutoFit/>
          </a:bodyPr>
          <a:lstStyle/>
          <a:p>
            <a:pPr marL="285750" indent="-285750">
              <a:buFont typeface="Arial" panose="020B0604020202020204" pitchFamily="34" charset="0"/>
              <a:buChar char="•"/>
            </a:pPr>
            <a:r>
              <a:rPr lang="en-US" sz="2400" dirty="0"/>
              <a:t>If you recognize the bill topic as a ‘Won’t Touch’ issue then check this box</a:t>
            </a:r>
          </a:p>
          <a:p>
            <a:pPr marL="285750" indent="-285750">
              <a:buFont typeface="Arial" panose="020B0604020202020204" pitchFamily="34" charset="0"/>
              <a:buChar char="•"/>
            </a:pPr>
            <a:r>
              <a:rPr lang="en-US" sz="2400" dirty="0"/>
              <a:t>This is intended to be checked only in cases when the bill strikes directly at the heart of a Won’t Touch issue.</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Currently, bills dealing directly with Abortion are the only official won’t touch issues</a:t>
            </a:r>
          </a:p>
          <a:p>
            <a:endParaRPr lang="en-US" sz="2400" dirty="0"/>
          </a:p>
        </p:txBody>
      </p:sp>
    </p:spTree>
    <p:extLst>
      <p:ext uri="{BB962C8B-B14F-4D97-AF65-F5344CB8AC3E}">
        <p14:creationId xmlns:p14="http://schemas.microsoft.com/office/powerpoint/2010/main" val="22691706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Reviewing a Bill - Summary</a:t>
            </a:r>
          </a:p>
        </p:txBody>
      </p:sp>
      <p:sp>
        <p:nvSpPr>
          <p:cNvPr id="5" name="TextBox 4"/>
          <p:cNvSpPr txBox="1"/>
          <p:nvPr/>
        </p:nvSpPr>
        <p:spPr>
          <a:xfrm>
            <a:off x="1021719" y="3505200"/>
            <a:ext cx="9874881" cy="1938992"/>
          </a:xfrm>
          <a:prstGeom prst="rect">
            <a:avLst/>
          </a:prstGeom>
          <a:noFill/>
        </p:spPr>
        <p:txBody>
          <a:bodyPr wrap="square" rtlCol="0">
            <a:spAutoFit/>
          </a:bodyPr>
          <a:lstStyle/>
          <a:p>
            <a:pPr marL="342900" indent="-342900">
              <a:buFont typeface="Arial" panose="020B0604020202020204" pitchFamily="34" charset="0"/>
              <a:buChar char="•"/>
            </a:pPr>
            <a:r>
              <a:rPr lang="en-US" sz="2400" dirty="0"/>
              <a:t>You can keep it short – one to two sentences. Longer is fine but</a:t>
            </a:r>
            <a:br>
              <a:rPr lang="en-US" sz="2400" dirty="0"/>
            </a:br>
            <a:r>
              <a:rPr lang="en-US" sz="2400" dirty="0"/>
              <a:t>bottom line up front so people scanning through data can quickly understand the bill.</a:t>
            </a:r>
          </a:p>
          <a:p>
            <a:pPr marL="342900" indent="-342900">
              <a:buFont typeface="Arial" panose="020B0604020202020204" pitchFamily="34" charset="0"/>
              <a:buChar char="•"/>
            </a:pPr>
            <a:r>
              <a:rPr lang="en-US" sz="2400" dirty="0"/>
              <a:t>In some cases, you may find the “Analysis” that legislative services puts on the bill helpful and it can be used verbatim – but this is not always the case!</a:t>
            </a:r>
          </a:p>
        </p:txBody>
      </p:sp>
      <p:sp>
        <p:nvSpPr>
          <p:cNvPr id="3" name="Slide Number Placeholder 2"/>
          <p:cNvSpPr>
            <a:spLocks noGrp="1"/>
          </p:cNvSpPr>
          <p:nvPr>
            <p:ph type="sldNum" sz="quarter" idx="12"/>
          </p:nvPr>
        </p:nvSpPr>
        <p:spPr/>
        <p:txBody>
          <a:bodyPr/>
          <a:lstStyle/>
          <a:p>
            <a:fld id="{AF060574-EF65-42AD-968C-79561251E3DF}" type="slidenum">
              <a:rPr lang="en-US" smtClean="0"/>
              <a:t>29</a:t>
            </a:fld>
            <a:endParaRPr lang="en-US" dirty="0"/>
          </a:p>
        </p:txBody>
      </p:sp>
      <p:pic>
        <p:nvPicPr>
          <p:cNvPr id="7" name="Picture 6"/>
          <p:cNvPicPr>
            <a:picLocks noChangeAspect="1"/>
          </p:cNvPicPr>
          <p:nvPr/>
        </p:nvPicPr>
        <p:blipFill rotWithShape="1">
          <a:blip r:embed="rId3"/>
          <a:srcRect l="1092" t="36666" r="4354" b="52222"/>
          <a:stretch/>
        </p:blipFill>
        <p:spPr>
          <a:xfrm>
            <a:off x="1021719" y="1417638"/>
            <a:ext cx="10148562" cy="1749752"/>
          </a:xfrm>
          <a:prstGeom prst="rect">
            <a:avLst/>
          </a:prstGeom>
        </p:spPr>
      </p:pic>
    </p:spTree>
    <p:extLst>
      <p:ext uri="{BB962C8B-B14F-4D97-AF65-F5344CB8AC3E}">
        <p14:creationId xmlns:p14="http://schemas.microsoft.com/office/powerpoint/2010/main" val="1844930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a:t>
            </a:r>
          </a:p>
        </p:txBody>
      </p:sp>
      <p:sp>
        <p:nvSpPr>
          <p:cNvPr id="3" name="Content Placeholder 2"/>
          <p:cNvSpPr>
            <a:spLocks noGrp="1"/>
          </p:cNvSpPr>
          <p:nvPr>
            <p:ph idx="1"/>
          </p:nvPr>
        </p:nvSpPr>
        <p:spPr>
          <a:xfrm>
            <a:off x="1676400" y="1676405"/>
            <a:ext cx="8229600" cy="4525963"/>
          </a:xfrm>
        </p:spPr>
        <p:txBody>
          <a:bodyPr>
            <a:normAutofit/>
          </a:bodyPr>
          <a:lstStyle/>
          <a:p>
            <a:r>
              <a:rPr lang="en-US" dirty="0"/>
              <a:t>Early alert to activists on </a:t>
            </a:r>
            <a:br>
              <a:rPr lang="en-US" dirty="0"/>
            </a:br>
            <a:r>
              <a:rPr lang="en-US" dirty="0"/>
              <a:t>high impact bills</a:t>
            </a:r>
          </a:p>
          <a:p>
            <a:r>
              <a:rPr lang="en-US" dirty="0"/>
              <a:t>Provide talking points for </a:t>
            </a:r>
            <a:br>
              <a:rPr lang="en-US" dirty="0"/>
            </a:br>
            <a:r>
              <a:rPr lang="en-US" dirty="0"/>
              <a:t>committee testimony</a:t>
            </a:r>
          </a:p>
          <a:p>
            <a:r>
              <a:rPr lang="en-US" dirty="0"/>
              <a:t>Change the course of the </a:t>
            </a:r>
            <a:br>
              <a:rPr lang="en-US" dirty="0"/>
            </a:br>
            <a:r>
              <a:rPr lang="en-US" dirty="0"/>
              <a:t>legislation</a:t>
            </a:r>
          </a:p>
          <a:p>
            <a:pPr lvl="1"/>
            <a:r>
              <a:rPr lang="en-US" dirty="0"/>
              <a:t>Kill bad bills or minimize their harm</a:t>
            </a:r>
          </a:p>
          <a:p>
            <a:pPr lvl="1"/>
            <a:r>
              <a:rPr lang="en-US" dirty="0"/>
              <a:t>Support good bills </a:t>
            </a:r>
          </a:p>
          <a:p>
            <a:pPr lvl="1"/>
            <a:endParaRPr lang="en-US" dirty="0"/>
          </a:p>
          <a:p>
            <a:pPr lvl="1"/>
            <a:endParaRPr lang="en-US" dirty="0"/>
          </a:p>
          <a:p>
            <a:endParaRPr lang="en-US" dirty="0"/>
          </a:p>
        </p:txBody>
      </p:sp>
      <p:pic>
        <p:nvPicPr>
          <p:cNvPr id="5" name="Picture 4"/>
          <p:cNvPicPr>
            <a:picLocks noChangeAspect="1"/>
          </p:cNvPicPr>
          <p:nvPr/>
        </p:nvPicPr>
        <p:blipFill>
          <a:blip r:embed="rId3"/>
          <a:stretch>
            <a:fillRect/>
          </a:stretch>
        </p:blipFill>
        <p:spPr>
          <a:xfrm>
            <a:off x="6553200" y="1524005"/>
            <a:ext cx="3924300" cy="3457575"/>
          </a:xfrm>
          <a:prstGeom prst="rect">
            <a:avLst/>
          </a:prstGeom>
          <a:scene3d>
            <a:camera prst="perspectiveLeft"/>
            <a:lightRig rig="threePt" dir="t"/>
          </a:scene3d>
        </p:spPr>
      </p:pic>
      <p:sp>
        <p:nvSpPr>
          <p:cNvPr id="4" name="Slide Number Placeholder 3"/>
          <p:cNvSpPr>
            <a:spLocks noGrp="1"/>
          </p:cNvSpPr>
          <p:nvPr>
            <p:ph type="sldNum" sz="quarter" idx="12"/>
          </p:nvPr>
        </p:nvSpPr>
        <p:spPr/>
        <p:txBody>
          <a:bodyPr/>
          <a:lstStyle/>
          <a:p>
            <a:fld id="{AF060574-EF65-42AD-968C-79561251E3DF}" type="slidenum">
              <a:rPr lang="en-US" smtClean="0"/>
              <a:t>3</a:t>
            </a:fld>
            <a:endParaRPr lang="en-US" dirty="0"/>
          </a:p>
        </p:txBody>
      </p:sp>
    </p:spTree>
    <p:extLst>
      <p:ext uri="{BB962C8B-B14F-4D97-AF65-F5344CB8AC3E}">
        <p14:creationId xmlns:p14="http://schemas.microsoft.com/office/powerpoint/2010/main" val="4151753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Reviewing a Bill – Gold Standard Blurb</a:t>
            </a:r>
          </a:p>
        </p:txBody>
      </p:sp>
      <p:sp>
        <p:nvSpPr>
          <p:cNvPr id="3" name="Slide Number Placeholder 2"/>
          <p:cNvSpPr>
            <a:spLocks noGrp="1"/>
          </p:cNvSpPr>
          <p:nvPr>
            <p:ph type="sldNum" sz="quarter" idx="12"/>
          </p:nvPr>
        </p:nvSpPr>
        <p:spPr/>
        <p:txBody>
          <a:bodyPr/>
          <a:lstStyle/>
          <a:p>
            <a:fld id="{AF060574-EF65-42AD-968C-79561251E3DF}" type="slidenum">
              <a:rPr lang="en-US" smtClean="0"/>
              <a:t>30</a:t>
            </a:fld>
            <a:endParaRPr lang="en-US" dirty="0"/>
          </a:p>
        </p:txBody>
      </p:sp>
      <p:pic>
        <p:nvPicPr>
          <p:cNvPr id="5" name="Picture 4"/>
          <p:cNvPicPr>
            <a:picLocks noChangeAspect="1"/>
          </p:cNvPicPr>
          <p:nvPr/>
        </p:nvPicPr>
        <p:blipFill rotWithShape="1">
          <a:blip r:embed="rId3"/>
          <a:srcRect l="1631" t="46667" r="3815" b="36666"/>
          <a:stretch/>
        </p:blipFill>
        <p:spPr>
          <a:xfrm>
            <a:off x="838200" y="1600200"/>
            <a:ext cx="10312400" cy="2667000"/>
          </a:xfrm>
          <a:prstGeom prst="rect">
            <a:avLst/>
          </a:prstGeom>
        </p:spPr>
      </p:pic>
      <p:sp>
        <p:nvSpPr>
          <p:cNvPr id="6" name="TextBox 5"/>
          <p:cNvSpPr txBox="1"/>
          <p:nvPr/>
        </p:nvSpPr>
        <p:spPr>
          <a:xfrm>
            <a:off x="304800" y="4267200"/>
            <a:ext cx="11118236" cy="1938992"/>
          </a:xfrm>
          <a:prstGeom prst="rect">
            <a:avLst/>
          </a:prstGeom>
          <a:noFill/>
        </p:spPr>
        <p:txBody>
          <a:bodyPr wrap="none" rtlCol="0">
            <a:spAutoFit/>
          </a:bodyPr>
          <a:lstStyle/>
          <a:p>
            <a:pPr marL="285750" indent="-285750">
              <a:buFont typeface="Arial" panose="020B0604020202020204" pitchFamily="34" charset="0"/>
              <a:buChar char="•"/>
            </a:pPr>
            <a:r>
              <a:rPr lang="en-US" sz="2000" dirty="0"/>
              <a:t>If you think the bill is important enough for the Gold Standard, check the Gold Standard Candidate box</a:t>
            </a:r>
          </a:p>
          <a:p>
            <a:pPr marL="285750" indent="-285750">
              <a:buFont typeface="Arial" panose="020B0604020202020204" pitchFamily="34" charset="0"/>
              <a:buChar char="•"/>
            </a:pPr>
            <a:r>
              <a:rPr lang="en-US" sz="2000" dirty="0"/>
              <a:t>Either way, you </a:t>
            </a:r>
            <a:r>
              <a:rPr lang="en-US" sz="2000" i="1" dirty="0"/>
              <a:t>can</a:t>
            </a:r>
            <a:r>
              <a:rPr lang="en-US" sz="2000" dirty="0"/>
              <a:t> enter text in the “Blurb” box. </a:t>
            </a:r>
          </a:p>
          <a:p>
            <a:pPr marL="285750" indent="-285750">
              <a:buFont typeface="Arial" panose="020B0604020202020204" pitchFamily="34" charset="0"/>
              <a:buChar char="•"/>
            </a:pPr>
            <a:r>
              <a:rPr lang="en-US" sz="2000" dirty="0"/>
              <a:t>Limit yourself to 2-5 bullets. References to external sources are acceptable (and encouraged!)</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If reviewing a low impact neutral bill, feel free to leave it blank </a:t>
            </a:r>
          </a:p>
          <a:p>
            <a:pPr marL="285750" indent="-285750">
              <a:buFont typeface="Arial" panose="020B0604020202020204" pitchFamily="34" charset="0"/>
              <a:buChar char="•"/>
            </a:pPr>
            <a:r>
              <a:rPr lang="en-US" sz="2000" b="1" dirty="0"/>
              <a:t>If you think the bill is important, please take a shot at some bullets</a:t>
            </a:r>
          </a:p>
        </p:txBody>
      </p:sp>
    </p:spTree>
    <p:extLst>
      <p:ext uri="{BB962C8B-B14F-4D97-AF65-F5344CB8AC3E}">
        <p14:creationId xmlns:p14="http://schemas.microsoft.com/office/powerpoint/2010/main" val="103646668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fill="remove" nodeType="withEffect">
                                  <p:stCondLst>
                                    <p:cond delay="0"/>
                                  </p:stCondLst>
                                  <p:childTnLst>
                                    <p:animClr clrSpc="rgb" dir="cw">
                                      <p:cBhvr override="childStyle">
                                        <p:cTn id="6" dur="250" autoRev="1" fill="remove"/>
                                        <p:tgtEl>
                                          <p:spTgt spid="6">
                                            <p:txEl>
                                              <p:pRg st="5" end="5"/>
                                            </p:txEl>
                                          </p:spTgt>
                                        </p:tgtEl>
                                        <p:attrNameLst>
                                          <p:attrName>style.color</p:attrName>
                                        </p:attrNameLst>
                                      </p:cBhvr>
                                      <p:to>
                                        <a:schemeClr val="bg1"/>
                                      </p:to>
                                    </p:animClr>
                                    <p:animClr clrSpc="rgb" dir="cw">
                                      <p:cBhvr>
                                        <p:cTn id="7" dur="250" autoRev="1" fill="remove"/>
                                        <p:tgtEl>
                                          <p:spTgt spid="6">
                                            <p:txEl>
                                              <p:pRg st="5" end="5"/>
                                            </p:txEl>
                                          </p:spTgt>
                                        </p:tgtEl>
                                        <p:attrNameLst>
                                          <p:attrName>fillcolor</p:attrName>
                                        </p:attrNameLst>
                                      </p:cBhvr>
                                      <p:to>
                                        <a:schemeClr val="bg1"/>
                                      </p:to>
                                    </p:animClr>
                                    <p:set>
                                      <p:cBhvr>
                                        <p:cTn id="8" dur="250" autoRev="1" fill="remove"/>
                                        <p:tgtEl>
                                          <p:spTgt spid="6">
                                            <p:txEl>
                                              <p:pRg st="5" end="5"/>
                                            </p:txEl>
                                          </p:spTgt>
                                        </p:tgtEl>
                                        <p:attrNameLst>
                                          <p:attrName>fill.type</p:attrName>
                                        </p:attrNameLst>
                                      </p:cBhvr>
                                      <p:to>
                                        <p:strVal val="solid"/>
                                      </p:to>
                                    </p:set>
                                    <p:set>
                                      <p:cBhvr>
                                        <p:cTn id="9" dur="250" autoRev="1" fill="remove"/>
                                        <p:tgtEl>
                                          <p:spTgt spid="6">
                                            <p:txEl>
                                              <p:pRg st="5" end="5"/>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Reviewing a Bill – Talking Points</a:t>
            </a:r>
          </a:p>
        </p:txBody>
      </p:sp>
      <p:sp>
        <p:nvSpPr>
          <p:cNvPr id="4" name="Slide Number Placeholder 3"/>
          <p:cNvSpPr>
            <a:spLocks noGrp="1"/>
          </p:cNvSpPr>
          <p:nvPr>
            <p:ph type="sldNum" sz="quarter" idx="12"/>
          </p:nvPr>
        </p:nvSpPr>
        <p:spPr/>
        <p:txBody>
          <a:bodyPr/>
          <a:lstStyle/>
          <a:p>
            <a:fld id="{AF060574-EF65-42AD-968C-79561251E3DF}" type="slidenum">
              <a:rPr lang="en-US" smtClean="0"/>
              <a:t>31</a:t>
            </a:fld>
            <a:endParaRPr lang="en-US" dirty="0"/>
          </a:p>
        </p:txBody>
      </p:sp>
      <p:pic>
        <p:nvPicPr>
          <p:cNvPr id="5" name="Picture 4"/>
          <p:cNvPicPr>
            <a:picLocks noChangeAspect="1"/>
          </p:cNvPicPr>
          <p:nvPr/>
        </p:nvPicPr>
        <p:blipFill rotWithShape="1">
          <a:blip r:embed="rId2"/>
          <a:srcRect l="1092" t="62222" r="5983" b="19012"/>
          <a:stretch/>
        </p:blipFill>
        <p:spPr>
          <a:xfrm>
            <a:off x="2743200" y="1417638"/>
            <a:ext cx="6172200" cy="1828800"/>
          </a:xfrm>
          <a:prstGeom prst="rect">
            <a:avLst/>
          </a:prstGeom>
        </p:spPr>
      </p:pic>
      <p:sp>
        <p:nvSpPr>
          <p:cNvPr id="6" name="TextBox 5"/>
          <p:cNvSpPr txBox="1"/>
          <p:nvPr/>
        </p:nvSpPr>
        <p:spPr>
          <a:xfrm>
            <a:off x="609600" y="3733800"/>
            <a:ext cx="11065914" cy="2862322"/>
          </a:xfrm>
          <a:prstGeom prst="rect">
            <a:avLst/>
          </a:prstGeom>
          <a:noFill/>
        </p:spPr>
        <p:txBody>
          <a:bodyPr wrap="none" rtlCol="0">
            <a:spAutoFit/>
          </a:bodyPr>
          <a:lstStyle/>
          <a:p>
            <a:pPr marL="285750" indent="-285750">
              <a:buFont typeface="Arial" panose="020B0604020202020204" pitchFamily="34" charset="0"/>
              <a:buChar char="•"/>
            </a:pPr>
            <a:r>
              <a:rPr lang="en-US" dirty="0"/>
              <a:t>Pro-Liberty Talking points – What are some other things people on ‘our side’ should raise when discussing the bill</a:t>
            </a:r>
          </a:p>
          <a:p>
            <a:pPr marL="285750" indent="-285750">
              <a:buFont typeface="Arial" panose="020B0604020202020204" pitchFamily="34" charset="0"/>
              <a:buChar char="•"/>
            </a:pPr>
            <a:r>
              <a:rPr lang="en-US" dirty="0"/>
              <a:t>Anti-Liberty Talking points – What will the anti-liberty crowd say about the bill</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These are not critical. </a:t>
            </a:r>
            <a:r>
              <a:rPr lang="en-US" u="sng" dirty="0"/>
              <a:t>Feel free to leave them blank </a:t>
            </a:r>
            <a:r>
              <a:rPr lang="en-US" dirty="0"/>
              <a:t>but if you have thoughts or arguments that don’t seem like</a:t>
            </a:r>
            <a:br>
              <a:rPr lang="en-US" dirty="0"/>
            </a:br>
            <a:r>
              <a:rPr lang="en-US" dirty="0"/>
              <a:t>Gold Standard worthy points that you want to share, put them here.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Pro-liberty talking points would be a great place to fill in thoughts you might share if you were going to</a:t>
            </a:r>
            <a:br>
              <a:rPr lang="en-US" dirty="0"/>
            </a:br>
            <a:r>
              <a:rPr lang="en-US" dirty="0"/>
              <a:t>testify at a committee hearing on the bill.</a:t>
            </a:r>
          </a:p>
          <a:p>
            <a:pPr marL="285750" indent="-2857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7472560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Reviewing a Bill – Wrapping it up</a:t>
            </a:r>
          </a:p>
        </p:txBody>
      </p:sp>
      <p:sp>
        <p:nvSpPr>
          <p:cNvPr id="4" name="Slide Number Placeholder 3"/>
          <p:cNvSpPr>
            <a:spLocks noGrp="1"/>
          </p:cNvSpPr>
          <p:nvPr>
            <p:ph type="sldNum" sz="quarter" idx="12"/>
          </p:nvPr>
        </p:nvSpPr>
        <p:spPr/>
        <p:txBody>
          <a:bodyPr/>
          <a:lstStyle/>
          <a:p>
            <a:fld id="{AF060574-EF65-42AD-968C-79561251E3DF}" type="slidenum">
              <a:rPr lang="en-US" smtClean="0"/>
              <a:t>32</a:t>
            </a:fld>
            <a:endParaRPr lang="en-US" dirty="0"/>
          </a:p>
        </p:txBody>
      </p:sp>
      <p:sp>
        <p:nvSpPr>
          <p:cNvPr id="6" name="TextBox 5"/>
          <p:cNvSpPr txBox="1"/>
          <p:nvPr/>
        </p:nvSpPr>
        <p:spPr>
          <a:xfrm>
            <a:off x="609600" y="3733800"/>
            <a:ext cx="10728322" cy="2031325"/>
          </a:xfrm>
          <a:prstGeom prst="rect">
            <a:avLst/>
          </a:prstGeom>
          <a:noFill/>
        </p:spPr>
        <p:txBody>
          <a:bodyPr wrap="none" rtlCol="0">
            <a:spAutoFit/>
          </a:bodyPr>
          <a:lstStyle/>
          <a:p>
            <a:pPr marL="285750" indent="-285750">
              <a:buFont typeface="Arial" panose="020B0604020202020204" pitchFamily="34" charset="0"/>
              <a:buChar char="•"/>
            </a:pPr>
            <a:r>
              <a:rPr lang="en-US" dirty="0"/>
              <a:t>Add any additional notes, potentially additional research or information sources to back-up  your claims</a:t>
            </a:r>
            <a:br>
              <a:rPr lang="en-US" dirty="0"/>
            </a:br>
            <a:r>
              <a:rPr lang="en-US" dirty="0"/>
              <a:t>or explain your thinking.</a:t>
            </a:r>
          </a:p>
          <a:p>
            <a:pPr marL="285750" indent="-285750">
              <a:buFont typeface="Arial" panose="020B0604020202020204" pitchFamily="34" charset="0"/>
              <a:buChar char="•"/>
            </a:pPr>
            <a:r>
              <a:rPr lang="en-US" dirty="0"/>
              <a:t>Links to external sources are good. Notes about other times (years, bill number) similar legislation was tried </a:t>
            </a:r>
            <a:br>
              <a:rPr lang="en-US" dirty="0"/>
            </a:br>
            <a:r>
              <a:rPr lang="en-US" dirty="0"/>
              <a:t>can be good.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When Done, hit </a:t>
            </a:r>
            <a:r>
              <a:rPr lang="en-US" b="1" dirty="0"/>
              <a:t>“Submit for Approval</a:t>
            </a:r>
            <a:r>
              <a:rPr lang="en-US" dirty="0"/>
              <a:t>” to share it with the team, or “Save” if you are still working and want to</a:t>
            </a:r>
            <a:br>
              <a:rPr lang="en-US" dirty="0"/>
            </a:br>
            <a:r>
              <a:rPr lang="en-US" dirty="0"/>
              <a:t>come back to it later.</a:t>
            </a:r>
          </a:p>
        </p:txBody>
      </p:sp>
      <p:pic>
        <p:nvPicPr>
          <p:cNvPr id="3" name="Picture 2"/>
          <p:cNvPicPr>
            <a:picLocks noChangeAspect="1"/>
          </p:cNvPicPr>
          <p:nvPr/>
        </p:nvPicPr>
        <p:blipFill rotWithShape="1">
          <a:blip r:embed="rId2"/>
          <a:srcRect l="1092" t="80000" r="4354" b="2222"/>
          <a:stretch/>
        </p:blipFill>
        <p:spPr>
          <a:xfrm>
            <a:off x="1985135" y="1415990"/>
            <a:ext cx="8314844" cy="2293750"/>
          </a:xfrm>
          <a:prstGeom prst="rect">
            <a:avLst/>
          </a:prstGeom>
        </p:spPr>
      </p:pic>
    </p:spTree>
    <p:extLst>
      <p:ext uri="{BB962C8B-B14F-4D97-AF65-F5344CB8AC3E}">
        <p14:creationId xmlns:p14="http://schemas.microsoft.com/office/powerpoint/2010/main" val="23553318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67B63-FAA7-4B3D-8ECF-118A0109D56F}"/>
              </a:ext>
            </a:extLst>
          </p:cNvPr>
          <p:cNvSpPr>
            <a:spLocks noGrp="1"/>
          </p:cNvSpPr>
          <p:nvPr>
            <p:ph type="title"/>
          </p:nvPr>
        </p:nvSpPr>
        <p:spPr/>
        <p:txBody>
          <a:bodyPr/>
          <a:lstStyle/>
          <a:p>
            <a:r>
              <a:rPr lang="en-US" dirty="0"/>
              <a:t>And Then What?</a:t>
            </a:r>
          </a:p>
        </p:txBody>
      </p:sp>
      <p:sp>
        <p:nvSpPr>
          <p:cNvPr id="3" name="Content Placeholder 2">
            <a:extLst>
              <a:ext uri="{FF2B5EF4-FFF2-40B4-BE49-F238E27FC236}">
                <a16:creationId xmlns:a16="http://schemas.microsoft.com/office/drawing/2014/main" id="{B4BF2072-FE2B-4FF6-A0C9-629D97C0460A}"/>
              </a:ext>
            </a:extLst>
          </p:cNvPr>
          <p:cNvSpPr>
            <a:spLocks noGrp="1"/>
          </p:cNvSpPr>
          <p:nvPr>
            <p:ph idx="1"/>
          </p:nvPr>
        </p:nvSpPr>
        <p:spPr/>
        <p:txBody>
          <a:bodyPr>
            <a:normAutofit lnSpcReduction="10000"/>
          </a:bodyPr>
          <a:lstStyle/>
          <a:p>
            <a:r>
              <a:rPr lang="en-US" dirty="0"/>
              <a:t>After you submit a review, it will need to be approved by a </a:t>
            </a:r>
            <a:r>
              <a:rPr lang="en-US" i="1" dirty="0"/>
              <a:t>Master Reviewer </a:t>
            </a:r>
            <a:r>
              <a:rPr lang="en-US" dirty="0"/>
              <a:t>before going live.</a:t>
            </a:r>
          </a:p>
          <a:p>
            <a:r>
              <a:rPr lang="en-US" dirty="0"/>
              <a:t>If you are a master reviewer you can (and should) publish your own review</a:t>
            </a:r>
          </a:p>
          <a:p>
            <a:r>
              <a:rPr lang="en-US" dirty="0"/>
              <a:t>Master Reviewer status is provided when a reviewer has completed multiple reviews across a wide variety of topics that are near “Gold Standard” ready</a:t>
            </a:r>
          </a:p>
          <a:p>
            <a:r>
              <a:rPr lang="en-US" dirty="0"/>
              <a:t>We keep this list small for consistency – it does not mean we don’t value your input!</a:t>
            </a:r>
          </a:p>
          <a:p>
            <a:endParaRPr lang="en-US" dirty="0"/>
          </a:p>
        </p:txBody>
      </p:sp>
      <p:sp>
        <p:nvSpPr>
          <p:cNvPr id="4" name="Slide Number Placeholder 3">
            <a:extLst>
              <a:ext uri="{FF2B5EF4-FFF2-40B4-BE49-F238E27FC236}">
                <a16:creationId xmlns:a16="http://schemas.microsoft.com/office/drawing/2014/main" id="{7E3A70DA-928C-457F-B4F6-8ADA02AC2CFF}"/>
              </a:ext>
            </a:extLst>
          </p:cNvPr>
          <p:cNvSpPr>
            <a:spLocks noGrp="1"/>
          </p:cNvSpPr>
          <p:nvPr>
            <p:ph type="sldNum" sz="quarter" idx="12"/>
          </p:nvPr>
        </p:nvSpPr>
        <p:spPr/>
        <p:txBody>
          <a:bodyPr/>
          <a:lstStyle/>
          <a:p>
            <a:fld id="{AF060574-EF65-42AD-968C-79561251E3DF}" type="slidenum">
              <a:rPr lang="en-US" smtClean="0"/>
              <a:t>33</a:t>
            </a:fld>
            <a:endParaRPr lang="en-US" dirty="0"/>
          </a:p>
        </p:txBody>
      </p:sp>
    </p:spTree>
    <p:extLst>
      <p:ext uri="{BB962C8B-B14F-4D97-AF65-F5344CB8AC3E}">
        <p14:creationId xmlns:p14="http://schemas.microsoft.com/office/powerpoint/2010/main" val="25242686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during Reviews</a:t>
            </a:r>
          </a:p>
        </p:txBody>
      </p:sp>
      <p:sp>
        <p:nvSpPr>
          <p:cNvPr id="3" name="Content Placeholder 2"/>
          <p:cNvSpPr>
            <a:spLocks noGrp="1"/>
          </p:cNvSpPr>
          <p:nvPr>
            <p:ph idx="1"/>
          </p:nvPr>
        </p:nvSpPr>
        <p:spPr/>
        <p:txBody>
          <a:bodyPr>
            <a:normAutofit lnSpcReduction="10000"/>
          </a:bodyPr>
          <a:lstStyle/>
          <a:p>
            <a:r>
              <a:rPr lang="en-US" dirty="0"/>
              <a:t>What to do if you have questions while reviewing the bill:</a:t>
            </a:r>
          </a:p>
          <a:p>
            <a:pPr lvl="1"/>
            <a:r>
              <a:rPr lang="en-US" dirty="0"/>
              <a:t>Post a question in the NHLA Facebook bill review group </a:t>
            </a:r>
          </a:p>
          <a:p>
            <a:pPr lvl="2"/>
            <a:r>
              <a:rPr lang="en-US" sz="1600" dirty="0">
                <a:hlinkClick r:id="rId3"/>
              </a:rPr>
              <a:t>facebook.nhliberty.org</a:t>
            </a:r>
            <a:endParaRPr lang="en-US" sz="1600" dirty="0"/>
          </a:p>
          <a:p>
            <a:pPr lvl="1"/>
            <a:r>
              <a:rPr lang="en-US" dirty="0"/>
              <a:t>Contact the sponsor directly – however </a:t>
            </a:r>
            <a:r>
              <a:rPr lang="en-US" u="sng" dirty="0"/>
              <a:t>only board members are authorized to ‘speak for’ the NHLA. </a:t>
            </a:r>
          </a:p>
          <a:p>
            <a:pPr lvl="2"/>
            <a:r>
              <a:rPr lang="en-US" sz="1600" dirty="0">
                <a:hlinkClick r:id="rId4"/>
              </a:rPr>
              <a:t>gencourt.state.nh.us/house/members/memberlookup.aspx</a:t>
            </a:r>
            <a:endParaRPr lang="en-US" sz="1600" dirty="0"/>
          </a:p>
          <a:p>
            <a:pPr lvl="1"/>
            <a:r>
              <a:rPr lang="en-US" dirty="0"/>
              <a:t>Email the committee</a:t>
            </a:r>
          </a:p>
          <a:p>
            <a:pPr lvl="2"/>
            <a:r>
              <a:rPr lang="en-US" sz="1600" dirty="0">
                <a:hlinkClick r:id="rId5"/>
              </a:rPr>
              <a:t>gencourt.state.nh.us/house/committees/standingcommittees.aspx</a:t>
            </a:r>
            <a:endParaRPr lang="en-US" sz="1600" dirty="0"/>
          </a:p>
          <a:p>
            <a:pPr lvl="1"/>
            <a:r>
              <a:rPr lang="en-US" dirty="0"/>
              <a:t>Skip it and move on to another bill</a:t>
            </a:r>
          </a:p>
          <a:p>
            <a:pPr lvl="1"/>
            <a:r>
              <a:rPr lang="en-US" dirty="0"/>
              <a:t>Looking forward, we are adding a discussion forum into the bill</a:t>
            </a:r>
            <a:br>
              <a:rPr lang="en-US" dirty="0"/>
            </a:br>
            <a:r>
              <a:rPr lang="en-US" dirty="0"/>
              <a:t>review system to allow for free-form discussions about bills.</a:t>
            </a:r>
          </a:p>
          <a:p>
            <a:endParaRPr lang="en-US" dirty="0"/>
          </a:p>
        </p:txBody>
      </p:sp>
      <p:sp>
        <p:nvSpPr>
          <p:cNvPr id="4" name="Slide Number Placeholder 3"/>
          <p:cNvSpPr>
            <a:spLocks noGrp="1"/>
          </p:cNvSpPr>
          <p:nvPr>
            <p:ph type="sldNum" sz="quarter" idx="12"/>
          </p:nvPr>
        </p:nvSpPr>
        <p:spPr/>
        <p:txBody>
          <a:bodyPr/>
          <a:lstStyle/>
          <a:p>
            <a:fld id="{AF060574-EF65-42AD-968C-79561251E3DF}" type="slidenum">
              <a:rPr lang="en-US" smtClean="0"/>
              <a:t>34</a:t>
            </a:fld>
            <a:endParaRPr lang="en-US" dirty="0"/>
          </a:p>
        </p:txBody>
      </p:sp>
    </p:spTree>
    <p:extLst>
      <p:ext uri="{BB962C8B-B14F-4D97-AF65-F5344CB8AC3E}">
        <p14:creationId xmlns:p14="http://schemas.microsoft.com/office/powerpoint/2010/main" val="3611619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02581-F34B-4C9D-898D-5E2AB7390AD6}"/>
              </a:ext>
            </a:extLst>
          </p:cNvPr>
          <p:cNvSpPr>
            <a:spLocks noGrp="1"/>
          </p:cNvSpPr>
          <p:nvPr>
            <p:ph type="title"/>
          </p:nvPr>
        </p:nvSpPr>
        <p:spPr>
          <a:xfrm>
            <a:off x="609600" y="2857500"/>
            <a:ext cx="10972800" cy="1143000"/>
          </a:xfrm>
        </p:spPr>
        <p:txBody>
          <a:bodyPr/>
          <a:lstStyle/>
          <a:p>
            <a:r>
              <a:rPr lang="en-US" dirty="0"/>
              <a:t>Exercises – Part 2</a:t>
            </a:r>
          </a:p>
        </p:txBody>
      </p:sp>
      <p:sp>
        <p:nvSpPr>
          <p:cNvPr id="4" name="Slide Number Placeholder 3">
            <a:extLst>
              <a:ext uri="{FF2B5EF4-FFF2-40B4-BE49-F238E27FC236}">
                <a16:creationId xmlns:a16="http://schemas.microsoft.com/office/drawing/2014/main" id="{4E94D3D9-9D86-4828-B04B-4320D06B608A}"/>
              </a:ext>
            </a:extLst>
          </p:cNvPr>
          <p:cNvSpPr>
            <a:spLocks noGrp="1"/>
          </p:cNvSpPr>
          <p:nvPr>
            <p:ph type="sldNum" sz="quarter" idx="12"/>
          </p:nvPr>
        </p:nvSpPr>
        <p:spPr/>
        <p:txBody>
          <a:bodyPr/>
          <a:lstStyle/>
          <a:p>
            <a:fld id="{AF060574-EF65-42AD-968C-79561251E3DF}" type="slidenum">
              <a:rPr lang="en-US" smtClean="0"/>
              <a:t>35</a:t>
            </a:fld>
            <a:endParaRPr lang="en-US" dirty="0"/>
          </a:p>
        </p:txBody>
      </p:sp>
    </p:spTree>
    <p:extLst>
      <p:ext uri="{BB962C8B-B14F-4D97-AF65-F5344CB8AC3E}">
        <p14:creationId xmlns:p14="http://schemas.microsoft.com/office/powerpoint/2010/main" val="5237567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Bills – 2016 HB1169</a:t>
            </a:r>
          </a:p>
        </p:txBody>
      </p:sp>
      <p:sp>
        <p:nvSpPr>
          <p:cNvPr id="3" name="Content Placeholder 2"/>
          <p:cNvSpPr>
            <a:spLocks noGrp="1"/>
          </p:cNvSpPr>
          <p:nvPr>
            <p:ph idx="1"/>
          </p:nvPr>
        </p:nvSpPr>
        <p:spPr/>
        <p:txBody>
          <a:bodyPr>
            <a:noAutofit/>
          </a:bodyPr>
          <a:lstStyle/>
          <a:p>
            <a:pPr marL="0" indent="0">
              <a:buNone/>
            </a:pPr>
            <a:r>
              <a:rPr lang="en-US" sz="1800" dirty="0"/>
              <a:t> </a:t>
            </a:r>
          </a:p>
          <a:p>
            <a:pPr marL="0" indent="0">
              <a:buNone/>
            </a:pPr>
            <a:r>
              <a:rPr lang="en-US" sz="1800" dirty="0"/>
              <a:t>AN ACT prohibiting bank fees for on-line accounts.</a:t>
            </a:r>
          </a:p>
          <a:p>
            <a:pPr marL="0" indent="0">
              <a:buNone/>
            </a:pPr>
            <a:r>
              <a:rPr lang="en-US" sz="1800" dirty="0"/>
              <a:t> </a:t>
            </a:r>
          </a:p>
          <a:p>
            <a:pPr marL="0" indent="0">
              <a:buNone/>
            </a:pPr>
            <a:r>
              <a:rPr lang="en-US" sz="1800" dirty="0"/>
              <a:t>Be it Enacted by the Senate and House of Representatives in General Court convened:</a:t>
            </a:r>
          </a:p>
          <a:p>
            <a:pPr marL="0" indent="0">
              <a:buNone/>
            </a:pPr>
            <a:r>
              <a:rPr lang="en-US" sz="1800" dirty="0"/>
              <a:t> </a:t>
            </a:r>
          </a:p>
          <a:p>
            <a:pPr marL="0" indent="0">
              <a:buNone/>
            </a:pPr>
            <a:r>
              <a:rPr lang="en-US" sz="1800" dirty="0"/>
              <a:t>1  New Paragraph; Bank Fees on On-Line Accounts.  Amend </a:t>
            </a:r>
            <a:r>
              <a:rPr lang="en-US" sz="1800" dirty="0">
                <a:hlinkClick r:id="rId3" tooltip="RSA 382-A:4-401"/>
              </a:rPr>
              <a:t>RSA 382-A:4-401</a:t>
            </a:r>
            <a:r>
              <a:rPr lang="en-US" sz="1800" dirty="0"/>
              <a:t> by inserting after paragraph (d) the following new paragraph:</a:t>
            </a:r>
          </a:p>
          <a:p>
            <a:pPr marL="0" indent="0">
              <a:buNone/>
            </a:pPr>
            <a:r>
              <a:rPr lang="en-US" sz="1800" dirty="0"/>
              <a:t>(e)  A bank shall not charge a fee for an account accessible on-line.</a:t>
            </a:r>
          </a:p>
          <a:p>
            <a:pPr marL="0" indent="0">
              <a:buNone/>
            </a:pPr>
            <a:r>
              <a:rPr lang="en-US" sz="1800" dirty="0"/>
              <a:t>2  Effective Date.  This act shall take effect 60 days after its passage.</a:t>
            </a:r>
          </a:p>
        </p:txBody>
      </p:sp>
      <p:sp>
        <p:nvSpPr>
          <p:cNvPr id="4" name="Slide Number Placeholder 3"/>
          <p:cNvSpPr>
            <a:spLocks noGrp="1"/>
          </p:cNvSpPr>
          <p:nvPr>
            <p:ph type="sldNum" sz="quarter" idx="12"/>
          </p:nvPr>
        </p:nvSpPr>
        <p:spPr/>
        <p:txBody>
          <a:bodyPr/>
          <a:lstStyle/>
          <a:p>
            <a:fld id="{AF060574-EF65-42AD-968C-79561251E3DF}" type="slidenum">
              <a:rPr lang="en-US" smtClean="0"/>
              <a:t>36</a:t>
            </a:fld>
            <a:endParaRPr lang="en-US" dirty="0"/>
          </a:p>
        </p:txBody>
      </p:sp>
    </p:spTree>
    <p:extLst>
      <p:ext uri="{BB962C8B-B14F-4D97-AF65-F5344CB8AC3E}">
        <p14:creationId xmlns:p14="http://schemas.microsoft.com/office/powerpoint/2010/main" val="41944017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Bills – 2016 HB1169</a:t>
            </a:r>
          </a:p>
        </p:txBody>
      </p:sp>
      <p:sp>
        <p:nvSpPr>
          <p:cNvPr id="4" name="TextBox 3"/>
          <p:cNvSpPr txBox="1"/>
          <p:nvPr/>
        </p:nvSpPr>
        <p:spPr>
          <a:xfrm>
            <a:off x="1752600" y="1398022"/>
            <a:ext cx="733214" cy="369332"/>
          </a:xfrm>
          <a:prstGeom prst="rect">
            <a:avLst/>
          </a:prstGeom>
          <a:noFill/>
        </p:spPr>
        <p:txBody>
          <a:bodyPr wrap="none" rtlCol="0">
            <a:spAutoFit/>
          </a:bodyPr>
          <a:lstStyle/>
          <a:p>
            <a:r>
              <a:rPr lang="en-US" b="1" dirty="0"/>
              <a:t>Topic</a:t>
            </a:r>
            <a:r>
              <a:rPr lang="en-US" dirty="0"/>
              <a:t>:</a:t>
            </a:r>
          </a:p>
        </p:txBody>
      </p:sp>
      <p:sp>
        <p:nvSpPr>
          <p:cNvPr id="5" name="TextBox 4"/>
          <p:cNvSpPr txBox="1"/>
          <p:nvPr/>
        </p:nvSpPr>
        <p:spPr>
          <a:xfrm>
            <a:off x="2450360" y="1398022"/>
            <a:ext cx="930063" cy="369332"/>
          </a:xfrm>
          <a:prstGeom prst="rect">
            <a:avLst/>
          </a:prstGeom>
          <a:noFill/>
        </p:spPr>
        <p:txBody>
          <a:bodyPr wrap="none" rtlCol="0">
            <a:spAutoFit/>
          </a:bodyPr>
          <a:lstStyle/>
          <a:p>
            <a:r>
              <a:rPr lang="en-US" dirty="0"/>
              <a:t>Banking</a:t>
            </a:r>
          </a:p>
        </p:txBody>
      </p:sp>
      <p:sp>
        <p:nvSpPr>
          <p:cNvPr id="6" name="TextBox 5"/>
          <p:cNvSpPr txBox="1"/>
          <p:nvPr/>
        </p:nvSpPr>
        <p:spPr>
          <a:xfrm>
            <a:off x="5012519" y="1398022"/>
            <a:ext cx="1734770" cy="369332"/>
          </a:xfrm>
          <a:prstGeom prst="rect">
            <a:avLst/>
          </a:prstGeom>
          <a:noFill/>
        </p:spPr>
        <p:txBody>
          <a:bodyPr wrap="none" rtlCol="0">
            <a:spAutoFit/>
          </a:bodyPr>
          <a:lstStyle/>
          <a:p>
            <a:r>
              <a:rPr lang="en-US" b="1" dirty="0"/>
              <a:t>Liberty Friendly</a:t>
            </a:r>
            <a:r>
              <a:rPr lang="en-US" dirty="0"/>
              <a:t>:</a:t>
            </a:r>
          </a:p>
        </p:txBody>
      </p:sp>
      <p:sp>
        <p:nvSpPr>
          <p:cNvPr id="7" name="TextBox 6"/>
          <p:cNvSpPr txBox="1"/>
          <p:nvPr/>
        </p:nvSpPr>
        <p:spPr>
          <a:xfrm>
            <a:off x="8025240" y="1382178"/>
            <a:ext cx="909223" cy="369332"/>
          </a:xfrm>
          <a:prstGeom prst="rect">
            <a:avLst/>
          </a:prstGeom>
          <a:noFill/>
        </p:spPr>
        <p:txBody>
          <a:bodyPr wrap="none" rtlCol="0">
            <a:spAutoFit/>
          </a:bodyPr>
          <a:lstStyle/>
          <a:p>
            <a:r>
              <a:rPr lang="en-US" b="1" dirty="0"/>
              <a:t>Impact</a:t>
            </a:r>
            <a:r>
              <a:rPr lang="en-US" dirty="0"/>
              <a:t>:</a:t>
            </a:r>
          </a:p>
        </p:txBody>
      </p:sp>
      <p:sp>
        <p:nvSpPr>
          <p:cNvPr id="8" name="TextBox 7"/>
          <p:cNvSpPr txBox="1"/>
          <p:nvPr/>
        </p:nvSpPr>
        <p:spPr>
          <a:xfrm>
            <a:off x="6575344" y="1395382"/>
            <a:ext cx="1287019" cy="369332"/>
          </a:xfrm>
          <a:prstGeom prst="rect">
            <a:avLst/>
          </a:prstGeom>
          <a:noFill/>
        </p:spPr>
        <p:txBody>
          <a:bodyPr wrap="none" rtlCol="0">
            <a:spAutoFit/>
          </a:bodyPr>
          <a:lstStyle/>
          <a:p>
            <a:r>
              <a:rPr lang="en-US" dirty="0"/>
              <a:t>Anti-Liberty</a:t>
            </a:r>
          </a:p>
        </p:txBody>
      </p:sp>
      <p:sp>
        <p:nvSpPr>
          <p:cNvPr id="9" name="TextBox 8"/>
          <p:cNvSpPr txBox="1"/>
          <p:nvPr/>
        </p:nvSpPr>
        <p:spPr>
          <a:xfrm>
            <a:off x="8883911" y="1382178"/>
            <a:ext cx="939296" cy="369332"/>
          </a:xfrm>
          <a:prstGeom prst="rect">
            <a:avLst/>
          </a:prstGeom>
          <a:noFill/>
        </p:spPr>
        <p:txBody>
          <a:bodyPr wrap="none" rtlCol="0">
            <a:spAutoFit/>
          </a:bodyPr>
          <a:lstStyle/>
          <a:p>
            <a:r>
              <a:rPr lang="en-US" dirty="0"/>
              <a:t>Average</a:t>
            </a:r>
          </a:p>
        </p:txBody>
      </p:sp>
      <p:sp>
        <p:nvSpPr>
          <p:cNvPr id="10" name="TextBox 9"/>
          <p:cNvSpPr txBox="1"/>
          <p:nvPr/>
        </p:nvSpPr>
        <p:spPr>
          <a:xfrm>
            <a:off x="1752605" y="1905000"/>
            <a:ext cx="1287019" cy="369332"/>
          </a:xfrm>
          <a:prstGeom prst="rect">
            <a:avLst/>
          </a:prstGeom>
          <a:noFill/>
        </p:spPr>
        <p:txBody>
          <a:bodyPr wrap="none" rtlCol="0">
            <a:spAutoFit/>
          </a:bodyPr>
          <a:lstStyle/>
          <a:p>
            <a:r>
              <a:rPr lang="en-US" b="1" dirty="0"/>
              <a:t>Civil Rights</a:t>
            </a:r>
            <a:r>
              <a:rPr lang="en-US" dirty="0"/>
              <a:t>:</a:t>
            </a:r>
          </a:p>
        </p:txBody>
      </p:sp>
      <p:sp>
        <p:nvSpPr>
          <p:cNvPr id="11" name="TextBox 10"/>
          <p:cNvSpPr txBox="1"/>
          <p:nvPr/>
        </p:nvSpPr>
        <p:spPr>
          <a:xfrm>
            <a:off x="2988993" y="1905000"/>
            <a:ext cx="601447" cy="369332"/>
          </a:xfrm>
          <a:prstGeom prst="rect">
            <a:avLst/>
          </a:prstGeom>
          <a:noFill/>
        </p:spPr>
        <p:txBody>
          <a:bodyPr wrap="none" rtlCol="0">
            <a:spAutoFit/>
          </a:bodyPr>
          <a:lstStyle/>
          <a:p>
            <a:r>
              <a:rPr lang="en-US" dirty="0"/>
              <a:t>N/A </a:t>
            </a:r>
          </a:p>
        </p:txBody>
      </p:sp>
      <p:sp>
        <p:nvSpPr>
          <p:cNvPr id="12" name="TextBox 11"/>
          <p:cNvSpPr txBox="1"/>
          <p:nvPr/>
        </p:nvSpPr>
        <p:spPr>
          <a:xfrm>
            <a:off x="5018899" y="1885384"/>
            <a:ext cx="2454198" cy="369332"/>
          </a:xfrm>
          <a:prstGeom prst="rect">
            <a:avLst/>
          </a:prstGeom>
          <a:noFill/>
        </p:spPr>
        <p:txBody>
          <a:bodyPr wrap="none" rtlCol="0">
            <a:spAutoFit/>
          </a:bodyPr>
          <a:lstStyle/>
          <a:p>
            <a:r>
              <a:rPr lang="en-US" b="1" dirty="0"/>
              <a:t>Personal Responsibility</a:t>
            </a:r>
            <a:r>
              <a:rPr lang="en-US" dirty="0"/>
              <a:t>:</a:t>
            </a:r>
          </a:p>
        </p:txBody>
      </p:sp>
      <p:sp>
        <p:nvSpPr>
          <p:cNvPr id="13" name="TextBox 12"/>
          <p:cNvSpPr txBox="1"/>
          <p:nvPr/>
        </p:nvSpPr>
        <p:spPr>
          <a:xfrm>
            <a:off x="7300052" y="1890306"/>
            <a:ext cx="548548" cy="369332"/>
          </a:xfrm>
          <a:prstGeom prst="rect">
            <a:avLst/>
          </a:prstGeom>
          <a:noFill/>
        </p:spPr>
        <p:txBody>
          <a:bodyPr wrap="none" rtlCol="0">
            <a:spAutoFit/>
          </a:bodyPr>
          <a:lstStyle/>
          <a:p>
            <a:r>
              <a:rPr lang="en-US" dirty="0"/>
              <a:t>N/A</a:t>
            </a:r>
          </a:p>
        </p:txBody>
      </p:sp>
      <p:sp>
        <p:nvSpPr>
          <p:cNvPr id="14" name="TextBox 13"/>
          <p:cNvSpPr txBox="1"/>
          <p:nvPr/>
        </p:nvSpPr>
        <p:spPr>
          <a:xfrm>
            <a:off x="1761889" y="2356356"/>
            <a:ext cx="1886286" cy="369332"/>
          </a:xfrm>
          <a:prstGeom prst="rect">
            <a:avLst/>
          </a:prstGeom>
          <a:noFill/>
        </p:spPr>
        <p:txBody>
          <a:bodyPr wrap="none" rtlCol="0">
            <a:spAutoFit/>
          </a:bodyPr>
          <a:lstStyle/>
          <a:p>
            <a:r>
              <a:rPr lang="en-US" b="1" dirty="0"/>
              <a:t>Right to Property</a:t>
            </a:r>
            <a:r>
              <a:rPr lang="en-US" dirty="0"/>
              <a:t>:</a:t>
            </a:r>
          </a:p>
        </p:txBody>
      </p:sp>
      <p:sp>
        <p:nvSpPr>
          <p:cNvPr id="15" name="TextBox 14"/>
          <p:cNvSpPr txBox="1"/>
          <p:nvPr/>
        </p:nvSpPr>
        <p:spPr>
          <a:xfrm>
            <a:off x="3505796" y="2356356"/>
            <a:ext cx="1564018" cy="369332"/>
          </a:xfrm>
          <a:prstGeom prst="rect">
            <a:avLst/>
          </a:prstGeom>
          <a:noFill/>
        </p:spPr>
        <p:txBody>
          <a:bodyPr wrap="none" rtlCol="0">
            <a:spAutoFit/>
          </a:bodyPr>
          <a:lstStyle/>
          <a:p>
            <a:r>
              <a:rPr lang="en-US" dirty="0"/>
              <a:t>Takes/Controls</a:t>
            </a:r>
          </a:p>
        </p:txBody>
      </p:sp>
      <p:sp>
        <p:nvSpPr>
          <p:cNvPr id="18" name="TextBox 17"/>
          <p:cNvSpPr txBox="1"/>
          <p:nvPr/>
        </p:nvSpPr>
        <p:spPr>
          <a:xfrm>
            <a:off x="1761894" y="2807712"/>
            <a:ext cx="865943" cy="369332"/>
          </a:xfrm>
          <a:prstGeom prst="rect">
            <a:avLst/>
          </a:prstGeom>
          <a:noFill/>
        </p:spPr>
        <p:txBody>
          <a:bodyPr wrap="none" rtlCol="0">
            <a:spAutoFit/>
          </a:bodyPr>
          <a:lstStyle/>
          <a:p>
            <a:r>
              <a:rPr lang="en-US" b="1" dirty="0"/>
              <a:t>Clarity</a:t>
            </a:r>
            <a:r>
              <a:rPr lang="en-US" dirty="0"/>
              <a:t>:</a:t>
            </a:r>
          </a:p>
        </p:txBody>
      </p:sp>
      <p:sp>
        <p:nvSpPr>
          <p:cNvPr id="19" name="TextBox 18"/>
          <p:cNvSpPr txBox="1"/>
          <p:nvPr/>
        </p:nvSpPr>
        <p:spPr>
          <a:xfrm>
            <a:off x="2490346" y="2807712"/>
            <a:ext cx="2466381" cy="369332"/>
          </a:xfrm>
          <a:prstGeom prst="rect">
            <a:avLst/>
          </a:prstGeom>
          <a:noFill/>
        </p:spPr>
        <p:txBody>
          <a:bodyPr wrap="none" rtlCol="0">
            <a:spAutoFit/>
          </a:bodyPr>
          <a:lstStyle/>
          <a:p>
            <a:r>
              <a:rPr lang="en-US" dirty="0"/>
              <a:t>N/A or Honest and Clear</a:t>
            </a:r>
          </a:p>
        </p:txBody>
      </p:sp>
      <p:sp>
        <p:nvSpPr>
          <p:cNvPr id="20" name="TextBox 19"/>
          <p:cNvSpPr txBox="1"/>
          <p:nvPr/>
        </p:nvSpPr>
        <p:spPr>
          <a:xfrm>
            <a:off x="5007238" y="2824998"/>
            <a:ext cx="1618648" cy="369332"/>
          </a:xfrm>
          <a:prstGeom prst="rect">
            <a:avLst/>
          </a:prstGeom>
          <a:noFill/>
        </p:spPr>
        <p:txBody>
          <a:bodyPr wrap="none" rtlCol="0">
            <a:spAutoFit/>
          </a:bodyPr>
          <a:lstStyle/>
          <a:p>
            <a:r>
              <a:rPr lang="en-US" b="1" dirty="0"/>
              <a:t>Accountability</a:t>
            </a:r>
            <a:r>
              <a:rPr lang="en-US" dirty="0"/>
              <a:t>:</a:t>
            </a:r>
          </a:p>
        </p:txBody>
      </p:sp>
      <p:sp>
        <p:nvSpPr>
          <p:cNvPr id="24" name="TextBox 23"/>
          <p:cNvSpPr txBox="1"/>
          <p:nvPr/>
        </p:nvSpPr>
        <p:spPr>
          <a:xfrm>
            <a:off x="6491449" y="2815191"/>
            <a:ext cx="548548" cy="369332"/>
          </a:xfrm>
          <a:prstGeom prst="rect">
            <a:avLst/>
          </a:prstGeom>
          <a:noFill/>
        </p:spPr>
        <p:txBody>
          <a:bodyPr wrap="none" rtlCol="0">
            <a:spAutoFit/>
          </a:bodyPr>
          <a:lstStyle/>
          <a:p>
            <a:r>
              <a:rPr lang="en-US" dirty="0"/>
              <a:t>N/A</a:t>
            </a:r>
          </a:p>
        </p:txBody>
      </p:sp>
      <p:sp>
        <p:nvSpPr>
          <p:cNvPr id="26" name="TextBox 25"/>
          <p:cNvSpPr txBox="1"/>
          <p:nvPr/>
        </p:nvSpPr>
        <p:spPr>
          <a:xfrm>
            <a:off x="1761889" y="3516868"/>
            <a:ext cx="1842812" cy="369332"/>
          </a:xfrm>
          <a:prstGeom prst="rect">
            <a:avLst/>
          </a:prstGeom>
          <a:noFill/>
        </p:spPr>
        <p:txBody>
          <a:bodyPr wrap="none" rtlCol="0">
            <a:spAutoFit/>
          </a:bodyPr>
          <a:lstStyle/>
          <a:p>
            <a:r>
              <a:rPr lang="en-US" b="1" dirty="0"/>
              <a:t>Constitutionality</a:t>
            </a:r>
            <a:r>
              <a:rPr lang="en-US" dirty="0"/>
              <a:t>:</a:t>
            </a:r>
          </a:p>
        </p:txBody>
      </p:sp>
      <p:sp>
        <p:nvSpPr>
          <p:cNvPr id="27" name="TextBox 26"/>
          <p:cNvSpPr txBox="1"/>
          <p:nvPr/>
        </p:nvSpPr>
        <p:spPr>
          <a:xfrm>
            <a:off x="3516395" y="3512566"/>
            <a:ext cx="548548" cy="369332"/>
          </a:xfrm>
          <a:prstGeom prst="rect">
            <a:avLst/>
          </a:prstGeom>
          <a:noFill/>
        </p:spPr>
        <p:txBody>
          <a:bodyPr wrap="none" rtlCol="0">
            <a:spAutoFit/>
          </a:bodyPr>
          <a:lstStyle/>
          <a:p>
            <a:r>
              <a:rPr lang="en-US" dirty="0"/>
              <a:t>N/A</a:t>
            </a:r>
          </a:p>
        </p:txBody>
      </p:sp>
      <p:sp>
        <p:nvSpPr>
          <p:cNvPr id="28" name="TextBox 27"/>
          <p:cNvSpPr txBox="1"/>
          <p:nvPr/>
        </p:nvSpPr>
        <p:spPr>
          <a:xfrm>
            <a:off x="1767175" y="3982576"/>
            <a:ext cx="1560107" cy="369332"/>
          </a:xfrm>
          <a:prstGeom prst="rect">
            <a:avLst/>
          </a:prstGeom>
          <a:noFill/>
        </p:spPr>
        <p:txBody>
          <a:bodyPr wrap="none" rtlCol="0">
            <a:spAutoFit/>
          </a:bodyPr>
          <a:lstStyle/>
          <a:p>
            <a:r>
              <a:rPr lang="en-US" b="1" dirty="0"/>
              <a:t>Enforceability</a:t>
            </a:r>
            <a:r>
              <a:rPr lang="en-US" dirty="0"/>
              <a:t>:</a:t>
            </a:r>
          </a:p>
        </p:txBody>
      </p:sp>
      <p:sp>
        <p:nvSpPr>
          <p:cNvPr id="29" name="TextBox 28"/>
          <p:cNvSpPr txBox="1"/>
          <p:nvPr/>
        </p:nvSpPr>
        <p:spPr>
          <a:xfrm>
            <a:off x="3521681" y="3978274"/>
            <a:ext cx="2662973" cy="369332"/>
          </a:xfrm>
          <a:prstGeom prst="rect">
            <a:avLst/>
          </a:prstGeom>
          <a:noFill/>
        </p:spPr>
        <p:txBody>
          <a:bodyPr wrap="none" rtlCol="0">
            <a:spAutoFit/>
          </a:bodyPr>
          <a:lstStyle/>
          <a:p>
            <a:r>
              <a:rPr lang="en-US" dirty="0"/>
              <a:t>Unenforceable or Arduous</a:t>
            </a:r>
          </a:p>
        </p:txBody>
      </p:sp>
      <p:sp>
        <p:nvSpPr>
          <p:cNvPr id="30" name="Rectangle 29"/>
          <p:cNvSpPr/>
          <p:nvPr/>
        </p:nvSpPr>
        <p:spPr>
          <a:xfrm>
            <a:off x="1790242" y="4495800"/>
            <a:ext cx="2641749" cy="369332"/>
          </a:xfrm>
          <a:prstGeom prst="rect">
            <a:avLst/>
          </a:prstGeom>
        </p:spPr>
        <p:txBody>
          <a:bodyPr wrap="none">
            <a:spAutoFit/>
          </a:bodyPr>
          <a:lstStyle/>
          <a:p>
            <a:r>
              <a:rPr lang="en-US" b="1" dirty="0"/>
              <a:t>Regulations/Bureaucracy:</a:t>
            </a:r>
          </a:p>
        </p:txBody>
      </p:sp>
      <p:sp>
        <p:nvSpPr>
          <p:cNvPr id="31" name="TextBox 30"/>
          <p:cNvSpPr txBox="1"/>
          <p:nvPr/>
        </p:nvSpPr>
        <p:spPr>
          <a:xfrm>
            <a:off x="4374860" y="4510565"/>
            <a:ext cx="3580532" cy="369332"/>
          </a:xfrm>
          <a:prstGeom prst="rect">
            <a:avLst/>
          </a:prstGeom>
          <a:noFill/>
        </p:spPr>
        <p:txBody>
          <a:bodyPr wrap="none" rtlCol="0">
            <a:spAutoFit/>
          </a:bodyPr>
          <a:lstStyle/>
          <a:p>
            <a:r>
              <a:rPr lang="en-US" dirty="0"/>
              <a:t>Increases Bureaucracy or Regulation</a:t>
            </a:r>
          </a:p>
        </p:txBody>
      </p:sp>
      <p:sp>
        <p:nvSpPr>
          <p:cNvPr id="33" name="Rectangle 32"/>
          <p:cNvSpPr/>
          <p:nvPr/>
        </p:nvSpPr>
        <p:spPr>
          <a:xfrm>
            <a:off x="1790236" y="4984321"/>
            <a:ext cx="1481752" cy="369332"/>
          </a:xfrm>
          <a:prstGeom prst="rect">
            <a:avLst/>
          </a:prstGeom>
        </p:spPr>
        <p:txBody>
          <a:bodyPr wrap="none">
            <a:spAutoFit/>
          </a:bodyPr>
          <a:lstStyle/>
          <a:p>
            <a:r>
              <a:rPr lang="en-US" b="1" dirty="0"/>
              <a:t>Fiscal Impact:</a:t>
            </a:r>
          </a:p>
        </p:txBody>
      </p:sp>
      <p:sp>
        <p:nvSpPr>
          <p:cNvPr id="34" name="TextBox 33"/>
          <p:cNvSpPr txBox="1"/>
          <p:nvPr/>
        </p:nvSpPr>
        <p:spPr>
          <a:xfrm>
            <a:off x="3222585" y="5000950"/>
            <a:ext cx="692818" cy="369332"/>
          </a:xfrm>
          <a:prstGeom prst="rect">
            <a:avLst/>
          </a:prstGeom>
          <a:noFill/>
        </p:spPr>
        <p:txBody>
          <a:bodyPr wrap="none" rtlCol="0">
            <a:spAutoFit/>
          </a:bodyPr>
          <a:lstStyle/>
          <a:p>
            <a:r>
              <a:rPr lang="en-US" dirty="0"/>
              <a:t>None</a:t>
            </a:r>
          </a:p>
        </p:txBody>
      </p:sp>
      <p:sp>
        <p:nvSpPr>
          <p:cNvPr id="35" name="Rectangle 34"/>
          <p:cNvSpPr/>
          <p:nvPr/>
        </p:nvSpPr>
        <p:spPr>
          <a:xfrm>
            <a:off x="1790236" y="5497545"/>
            <a:ext cx="1053878" cy="369332"/>
          </a:xfrm>
          <a:prstGeom prst="rect">
            <a:avLst/>
          </a:prstGeom>
        </p:spPr>
        <p:txBody>
          <a:bodyPr wrap="none">
            <a:spAutoFit/>
          </a:bodyPr>
          <a:lstStyle/>
          <a:p>
            <a:r>
              <a:rPr lang="en-US" b="1" dirty="0"/>
              <a:t>Taxation:</a:t>
            </a:r>
          </a:p>
        </p:txBody>
      </p:sp>
      <p:sp>
        <p:nvSpPr>
          <p:cNvPr id="37" name="TextBox 36"/>
          <p:cNvSpPr txBox="1"/>
          <p:nvPr/>
        </p:nvSpPr>
        <p:spPr>
          <a:xfrm>
            <a:off x="2804714" y="5489471"/>
            <a:ext cx="548548" cy="369332"/>
          </a:xfrm>
          <a:prstGeom prst="rect">
            <a:avLst/>
          </a:prstGeom>
          <a:noFill/>
        </p:spPr>
        <p:txBody>
          <a:bodyPr wrap="none" rtlCol="0">
            <a:spAutoFit/>
          </a:bodyPr>
          <a:lstStyle/>
          <a:p>
            <a:r>
              <a:rPr lang="en-US" dirty="0"/>
              <a:t>N/A</a:t>
            </a:r>
          </a:p>
        </p:txBody>
      </p:sp>
      <p:sp>
        <p:nvSpPr>
          <p:cNvPr id="3" name="Slide Number Placeholder 2"/>
          <p:cNvSpPr>
            <a:spLocks noGrp="1"/>
          </p:cNvSpPr>
          <p:nvPr>
            <p:ph type="sldNum" sz="quarter" idx="12"/>
          </p:nvPr>
        </p:nvSpPr>
        <p:spPr/>
        <p:txBody>
          <a:bodyPr/>
          <a:lstStyle/>
          <a:p>
            <a:fld id="{AF060574-EF65-42AD-968C-79561251E3DF}" type="slidenum">
              <a:rPr lang="en-US" smtClean="0"/>
              <a:t>37</a:t>
            </a:fld>
            <a:endParaRPr lang="en-US" dirty="0"/>
          </a:p>
        </p:txBody>
      </p:sp>
    </p:spTree>
    <p:extLst>
      <p:ext uri="{BB962C8B-B14F-4D97-AF65-F5344CB8AC3E}">
        <p14:creationId xmlns:p14="http://schemas.microsoft.com/office/powerpoint/2010/main" val="3911986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4"/>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6"/>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7"/>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28"/>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29"/>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30"/>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31"/>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33"/>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34"/>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35"/>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3" grpId="0"/>
      <p:bldP spid="14" grpId="0"/>
      <p:bldP spid="15" grpId="0"/>
      <p:bldP spid="18" grpId="0"/>
      <p:bldP spid="19" grpId="0"/>
      <p:bldP spid="20" grpId="0"/>
      <p:bldP spid="24" grpId="0"/>
      <p:bldP spid="26" grpId="0"/>
      <p:bldP spid="27" grpId="0"/>
      <p:bldP spid="28" grpId="0"/>
      <p:bldP spid="29" grpId="0"/>
      <p:bldP spid="30" grpId="0"/>
      <p:bldP spid="31" grpId="0"/>
      <p:bldP spid="33" grpId="0"/>
      <p:bldP spid="34" grpId="0"/>
      <p:bldP spid="35" grpId="0"/>
      <p:bldP spid="3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Bills – 2016 HB1169</a:t>
            </a:r>
          </a:p>
        </p:txBody>
      </p:sp>
      <p:sp>
        <p:nvSpPr>
          <p:cNvPr id="3" name="Content Placeholder 2"/>
          <p:cNvSpPr>
            <a:spLocks noGrp="1"/>
          </p:cNvSpPr>
          <p:nvPr>
            <p:ph idx="1"/>
          </p:nvPr>
        </p:nvSpPr>
        <p:spPr/>
        <p:txBody>
          <a:bodyPr>
            <a:normAutofit/>
          </a:bodyPr>
          <a:lstStyle/>
          <a:p>
            <a:pPr marL="0" indent="0">
              <a:buNone/>
            </a:pPr>
            <a:r>
              <a:rPr lang="en-US" sz="1600" dirty="0"/>
              <a:t>Anti-Liberty Talking Points: (Remember – this is ‘switching hats’ and talking from the perspective of our opponents)</a:t>
            </a:r>
          </a:p>
          <a:p>
            <a:r>
              <a:rPr lang="en-US" sz="1600" dirty="0"/>
              <a:t>Since banks require fewer tellers, they are gouging consumers by continuing to charge fees</a:t>
            </a:r>
          </a:p>
          <a:p>
            <a:endParaRPr lang="en-US" sz="1600" dirty="0"/>
          </a:p>
          <a:p>
            <a:pPr marL="0" indent="0">
              <a:buNone/>
            </a:pPr>
            <a:r>
              <a:rPr lang="en-US" sz="1600" dirty="0"/>
              <a:t>Gold Standard Blurb:</a:t>
            </a:r>
          </a:p>
          <a:p>
            <a:r>
              <a:rPr lang="en-US" sz="1600" dirty="0"/>
              <a:t>Maintaining the security of online accessible accounts requires resources which this bill would deny -  increasing the risk of data breach.</a:t>
            </a:r>
          </a:p>
          <a:p>
            <a:r>
              <a:rPr lang="en-US" sz="1600" dirty="0"/>
              <a:t>Nearly all accounts are accessible online resulting in this bill being a ban on all banking fees.</a:t>
            </a:r>
          </a:p>
          <a:p>
            <a:r>
              <a:rPr lang="en-US" sz="1600" dirty="0"/>
              <a:t>Many citizens utilize out of state banks for online banking and thus enforcement of this will be difficult or may reduce options provided to consumers.</a:t>
            </a:r>
          </a:p>
        </p:txBody>
      </p:sp>
      <p:sp>
        <p:nvSpPr>
          <p:cNvPr id="4" name="Slide Number Placeholder 3"/>
          <p:cNvSpPr>
            <a:spLocks noGrp="1"/>
          </p:cNvSpPr>
          <p:nvPr>
            <p:ph type="sldNum" sz="quarter" idx="12"/>
          </p:nvPr>
        </p:nvSpPr>
        <p:spPr/>
        <p:txBody>
          <a:bodyPr/>
          <a:lstStyle/>
          <a:p>
            <a:fld id="{AF060574-EF65-42AD-968C-79561251E3DF}" type="slidenum">
              <a:rPr lang="en-US" smtClean="0"/>
              <a:t>38</a:t>
            </a:fld>
            <a:endParaRPr lang="en-US" dirty="0"/>
          </a:p>
        </p:txBody>
      </p:sp>
    </p:spTree>
    <p:extLst>
      <p:ext uri="{BB962C8B-B14F-4D97-AF65-F5344CB8AC3E}">
        <p14:creationId xmlns:p14="http://schemas.microsoft.com/office/powerpoint/2010/main" val="1881660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40202-D5D4-4392-8C59-DB43432832E6}"/>
              </a:ext>
            </a:extLst>
          </p:cNvPr>
          <p:cNvSpPr>
            <a:spLocks noGrp="1"/>
          </p:cNvSpPr>
          <p:nvPr>
            <p:ph type="title"/>
          </p:nvPr>
        </p:nvSpPr>
        <p:spPr/>
        <p:txBody>
          <a:bodyPr/>
          <a:lstStyle/>
          <a:p>
            <a:r>
              <a:rPr lang="en-US" dirty="0"/>
              <a:t>Sample Bills – 2019 HB485 - FN</a:t>
            </a:r>
          </a:p>
        </p:txBody>
      </p:sp>
      <p:sp>
        <p:nvSpPr>
          <p:cNvPr id="3" name="Content Placeholder 2">
            <a:extLst>
              <a:ext uri="{FF2B5EF4-FFF2-40B4-BE49-F238E27FC236}">
                <a16:creationId xmlns:a16="http://schemas.microsoft.com/office/drawing/2014/main" id="{74000C6D-2CB3-4E57-AD5F-2817EBCCD2C4}"/>
              </a:ext>
            </a:extLst>
          </p:cNvPr>
          <p:cNvSpPr>
            <a:spLocks noGrp="1"/>
          </p:cNvSpPr>
          <p:nvPr>
            <p:ph idx="1"/>
          </p:nvPr>
        </p:nvSpPr>
        <p:spPr/>
        <p:txBody>
          <a:bodyPr>
            <a:normAutofit fontScale="47500" lnSpcReduction="20000"/>
          </a:bodyPr>
          <a:lstStyle/>
          <a:p>
            <a:pPr marL="0" indent="0">
              <a:buNone/>
            </a:pPr>
            <a:r>
              <a:rPr lang="en-US" dirty="0"/>
              <a:t>AN ACT creating a one-day license for alcoholic beverages served at dinners hosted at farms.</a:t>
            </a:r>
          </a:p>
          <a:p>
            <a:pPr marL="0" indent="0">
              <a:buNone/>
            </a:pPr>
            <a:r>
              <a:rPr lang="en-US" dirty="0"/>
              <a:t> </a:t>
            </a:r>
          </a:p>
          <a:p>
            <a:pPr marL="0" indent="0">
              <a:buNone/>
            </a:pPr>
            <a:r>
              <a:rPr lang="en-US" dirty="0"/>
              <a:t>Be it Enacted by the Senate and House of Representatives in General Court convened:</a:t>
            </a:r>
          </a:p>
          <a:p>
            <a:pPr marL="0" indent="0">
              <a:buNone/>
            </a:pPr>
            <a:r>
              <a:rPr lang="en-US" dirty="0"/>
              <a:t> </a:t>
            </a:r>
          </a:p>
          <a:p>
            <a:pPr marL="0" indent="0">
              <a:buNone/>
            </a:pPr>
            <a:r>
              <a:rPr lang="en-US" dirty="0"/>
              <a:t>1  New Subparagraph; One Day License; Farm.  Amend </a:t>
            </a:r>
            <a:r>
              <a:rPr lang="en-US" dirty="0">
                <a:hlinkClick r:id="rId2"/>
              </a:rPr>
              <a:t>RSA 178:22</a:t>
            </a:r>
            <a:r>
              <a:rPr lang="en-US" dirty="0"/>
              <a:t>, V by inserting after subparagraph (u) the following new subparagraph:</a:t>
            </a:r>
          </a:p>
          <a:p>
            <a:pPr marL="0" indent="0">
              <a:buNone/>
            </a:pPr>
            <a:r>
              <a:rPr lang="en-US" dirty="0"/>
              <a:t>(w)  One Day Licenses for Dinners at Farms Featuring New Hampshire Produced Beverages and Liquor. </a:t>
            </a:r>
          </a:p>
          <a:p>
            <a:pPr marL="0" indent="0">
              <a:buNone/>
            </a:pPr>
            <a:r>
              <a:rPr lang="en-US" dirty="0"/>
              <a:t>(1)  The commission may issue a limited license to any responsible individual representing an operational farm in New Hampshire.  Such license shall authorize the licensee to sell, on premises approved by the commission, beverages and liquor on the approved premises. </a:t>
            </a:r>
          </a:p>
          <a:p>
            <a:pPr marL="0" indent="0">
              <a:buNone/>
            </a:pPr>
            <a:r>
              <a:rPr lang="en-US" dirty="0"/>
              <a:t>(2)  No license shall be issued under subparagraph (w)(1) unless the farm's representative obtains: </a:t>
            </a:r>
          </a:p>
          <a:p>
            <a:pPr marL="0" indent="0">
              <a:buNone/>
            </a:pPr>
            <a:r>
              <a:rPr lang="en-US" dirty="0"/>
              <a:t>(A)  Official approval of the chief of the local fire department as to the safety of the premises. </a:t>
            </a:r>
          </a:p>
          <a:p>
            <a:pPr marL="0" indent="0">
              <a:buNone/>
            </a:pPr>
            <a:r>
              <a:rPr lang="en-US" dirty="0"/>
              <a:t>(B)  Official approval of the local health department concerning sanitary accommodations. </a:t>
            </a:r>
          </a:p>
          <a:p>
            <a:pPr marL="0" indent="0">
              <a:buNone/>
            </a:pPr>
            <a:r>
              <a:rPr lang="en-US" dirty="0"/>
              <a:t>(C)  Official approval of the chief of police as to accessibility of the premises.  Written statements from such officials shall accompany the application for the license.  Such application shall be filed with the commission 15 days before the date on which the license is needed. </a:t>
            </a:r>
          </a:p>
          <a:p>
            <a:pPr marL="0" indent="0">
              <a:buNone/>
            </a:pPr>
            <a:r>
              <a:rPr lang="en-US" dirty="0"/>
              <a:t>(3)  No person under the age of 18 shall be allowed in those areas where liquor and beverages are served, unless accompanied by a parent, legal guardian, or adult spouse.  The selectmen of the town in which such licenses are held may, at their discretion, assign police officers to the premises where liquor or beverages are being served. </a:t>
            </a:r>
          </a:p>
          <a:p>
            <a:pPr marL="0" indent="0">
              <a:buNone/>
            </a:pPr>
            <a:r>
              <a:rPr lang="en-US" dirty="0"/>
              <a:t>(4)  No license shall be issued under subparagraph (w)(1) for premises holding other licenses issued by the commission.  The commission or its investigators may suspend without warning any license issued under subparagraph (w)(1) if, in their opinion, such sale of liquor and beverages is contrary to the public interest. </a:t>
            </a:r>
          </a:p>
        </p:txBody>
      </p:sp>
      <p:sp>
        <p:nvSpPr>
          <p:cNvPr id="4" name="Slide Number Placeholder 3">
            <a:extLst>
              <a:ext uri="{FF2B5EF4-FFF2-40B4-BE49-F238E27FC236}">
                <a16:creationId xmlns:a16="http://schemas.microsoft.com/office/drawing/2014/main" id="{0FC01702-C1C7-49BE-9B0A-B43430DF106E}"/>
              </a:ext>
            </a:extLst>
          </p:cNvPr>
          <p:cNvSpPr>
            <a:spLocks noGrp="1"/>
          </p:cNvSpPr>
          <p:nvPr>
            <p:ph type="sldNum" sz="quarter" idx="12"/>
          </p:nvPr>
        </p:nvSpPr>
        <p:spPr/>
        <p:txBody>
          <a:bodyPr/>
          <a:lstStyle/>
          <a:p>
            <a:fld id="{AF060574-EF65-42AD-968C-79561251E3DF}" type="slidenum">
              <a:rPr lang="en-US" smtClean="0"/>
              <a:t>39</a:t>
            </a:fld>
            <a:endParaRPr lang="en-US" dirty="0"/>
          </a:p>
        </p:txBody>
      </p:sp>
    </p:spTree>
    <p:extLst>
      <p:ext uri="{BB962C8B-B14F-4D97-AF65-F5344CB8AC3E}">
        <p14:creationId xmlns:p14="http://schemas.microsoft.com/office/powerpoint/2010/main" val="757444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a:t>
            </a:r>
          </a:p>
        </p:txBody>
      </p:sp>
      <p:sp>
        <p:nvSpPr>
          <p:cNvPr id="3" name="Content Placeholder 2"/>
          <p:cNvSpPr>
            <a:spLocks noGrp="1"/>
          </p:cNvSpPr>
          <p:nvPr>
            <p:ph idx="1"/>
          </p:nvPr>
        </p:nvSpPr>
        <p:spPr>
          <a:xfrm>
            <a:off x="914400" y="1616054"/>
            <a:ext cx="8229600" cy="4800600"/>
          </a:xfrm>
        </p:spPr>
        <p:txBody>
          <a:bodyPr>
            <a:normAutofit/>
          </a:bodyPr>
          <a:lstStyle/>
          <a:p>
            <a:r>
              <a:rPr lang="en-US" dirty="0"/>
              <a:t>Input to the Gold Standard</a:t>
            </a:r>
          </a:p>
          <a:p>
            <a:pPr lvl="1"/>
            <a:r>
              <a:rPr lang="en-US" dirty="0"/>
              <a:t>Legislators don’t always read </a:t>
            </a:r>
            <a:br>
              <a:rPr lang="en-US" dirty="0"/>
            </a:br>
            <a:r>
              <a:rPr lang="en-US" dirty="0"/>
              <a:t>the bills.</a:t>
            </a:r>
          </a:p>
          <a:p>
            <a:pPr lvl="1"/>
            <a:r>
              <a:rPr lang="en-US" dirty="0"/>
              <a:t>The Gold Standard provides</a:t>
            </a:r>
            <a:br>
              <a:rPr lang="en-US" dirty="0"/>
            </a:br>
            <a:r>
              <a:rPr lang="en-US" dirty="0"/>
              <a:t>voting recommendations and</a:t>
            </a:r>
            <a:br>
              <a:rPr lang="en-US" dirty="0"/>
            </a:br>
            <a:r>
              <a:rPr lang="en-US" dirty="0"/>
              <a:t>rationale</a:t>
            </a:r>
          </a:p>
          <a:p>
            <a:pPr lvl="1"/>
            <a:r>
              <a:rPr lang="en-US" dirty="0"/>
              <a:t>A quality bill review substantially</a:t>
            </a:r>
            <a:br>
              <a:rPr lang="en-US" dirty="0"/>
            </a:br>
            <a:r>
              <a:rPr lang="en-US" dirty="0"/>
              <a:t>contributes to a quality</a:t>
            </a:r>
            <a:br>
              <a:rPr lang="en-US" dirty="0"/>
            </a:br>
            <a:r>
              <a:rPr lang="en-US" dirty="0"/>
              <a:t>Gold Standard</a:t>
            </a:r>
          </a:p>
          <a:p>
            <a:pPr lvl="1"/>
            <a:endParaRPr lang="en-US" dirty="0"/>
          </a:p>
          <a:p>
            <a:pPr lvl="1"/>
            <a:endParaRPr lang="en-US" dirty="0"/>
          </a:p>
          <a:p>
            <a:endParaRPr lang="en-US" dirty="0"/>
          </a:p>
        </p:txBody>
      </p:sp>
      <p:pic>
        <p:nvPicPr>
          <p:cNvPr id="1026" name="Picture 2" descr="https://scontent-iad3-1.xx.fbcdn.net/v/t1.0-9/13435470_10154266308494108_6229852335710226446_n.jpg?oh=9791cf4b32ff0b763514d2daec0e52c2&amp;oe=58BA62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1616054"/>
            <a:ext cx="3200400" cy="4146267"/>
          </a:xfrm>
          <a:prstGeom prst="rect">
            <a:avLst/>
          </a:prstGeom>
          <a:noFill/>
          <a:ln>
            <a:noFill/>
          </a:ln>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AF060574-EF65-42AD-968C-79561251E3DF}" type="slidenum">
              <a:rPr lang="en-US" smtClean="0"/>
              <a:t>4</a:t>
            </a:fld>
            <a:endParaRPr lang="en-US" dirty="0"/>
          </a:p>
        </p:txBody>
      </p:sp>
    </p:spTree>
    <p:extLst>
      <p:ext uri="{BB962C8B-B14F-4D97-AF65-F5344CB8AC3E}">
        <p14:creationId xmlns:p14="http://schemas.microsoft.com/office/powerpoint/2010/main" val="3853105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Bills – 2019 HB485</a:t>
            </a:r>
          </a:p>
        </p:txBody>
      </p:sp>
      <p:sp>
        <p:nvSpPr>
          <p:cNvPr id="4" name="TextBox 3"/>
          <p:cNvSpPr txBox="1"/>
          <p:nvPr/>
        </p:nvSpPr>
        <p:spPr>
          <a:xfrm>
            <a:off x="1752600" y="1398022"/>
            <a:ext cx="733214" cy="369332"/>
          </a:xfrm>
          <a:prstGeom prst="rect">
            <a:avLst/>
          </a:prstGeom>
          <a:noFill/>
        </p:spPr>
        <p:txBody>
          <a:bodyPr wrap="none" rtlCol="0">
            <a:spAutoFit/>
          </a:bodyPr>
          <a:lstStyle/>
          <a:p>
            <a:r>
              <a:rPr lang="en-US" b="1" dirty="0"/>
              <a:t>Topic</a:t>
            </a:r>
            <a:r>
              <a:rPr lang="en-US" dirty="0"/>
              <a:t>:</a:t>
            </a:r>
          </a:p>
        </p:txBody>
      </p:sp>
      <p:sp>
        <p:nvSpPr>
          <p:cNvPr id="5" name="TextBox 4"/>
          <p:cNvSpPr txBox="1"/>
          <p:nvPr/>
        </p:nvSpPr>
        <p:spPr>
          <a:xfrm>
            <a:off x="2450360" y="1398022"/>
            <a:ext cx="2384435" cy="369332"/>
          </a:xfrm>
          <a:prstGeom prst="rect">
            <a:avLst/>
          </a:prstGeom>
          <a:noFill/>
        </p:spPr>
        <p:txBody>
          <a:bodyPr wrap="none" rtlCol="0">
            <a:spAutoFit/>
          </a:bodyPr>
          <a:lstStyle/>
          <a:p>
            <a:r>
              <a:rPr lang="en-US" dirty="0"/>
              <a:t>Regulations &amp; licensure</a:t>
            </a:r>
          </a:p>
        </p:txBody>
      </p:sp>
      <p:sp>
        <p:nvSpPr>
          <p:cNvPr id="6" name="TextBox 5"/>
          <p:cNvSpPr txBox="1"/>
          <p:nvPr/>
        </p:nvSpPr>
        <p:spPr>
          <a:xfrm>
            <a:off x="5012519" y="1398022"/>
            <a:ext cx="1734770" cy="369332"/>
          </a:xfrm>
          <a:prstGeom prst="rect">
            <a:avLst/>
          </a:prstGeom>
          <a:noFill/>
        </p:spPr>
        <p:txBody>
          <a:bodyPr wrap="none" rtlCol="0">
            <a:spAutoFit/>
          </a:bodyPr>
          <a:lstStyle/>
          <a:p>
            <a:r>
              <a:rPr lang="en-US" b="1" dirty="0"/>
              <a:t>Liberty Friendly</a:t>
            </a:r>
            <a:r>
              <a:rPr lang="en-US" dirty="0"/>
              <a:t>:</a:t>
            </a:r>
          </a:p>
        </p:txBody>
      </p:sp>
      <p:sp>
        <p:nvSpPr>
          <p:cNvPr id="7" name="TextBox 6"/>
          <p:cNvSpPr txBox="1"/>
          <p:nvPr/>
        </p:nvSpPr>
        <p:spPr>
          <a:xfrm>
            <a:off x="8025240" y="1382178"/>
            <a:ext cx="909223" cy="369332"/>
          </a:xfrm>
          <a:prstGeom prst="rect">
            <a:avLst/>
          </a:prstGeom>
          <a:noFill/>
        </p:spPr>
        <p:txBody>
          <a:bodyPr wrap="none" rtlCol="0">
            <a:spAutoFit/>
          </a:bodyPr>
          <a:lstStyle/>
          <a:p>
            <a:r>
              <a:rPr lang="en-US" b="1" dirty="0"/>
              <a:t>Impact</a:t>
            </a:r>
            <a:r>
              <a:rPr lang="en-US" dirty="0"/>
              <a:t>:</a:t>
            </a:r>
          </a:p>
        </p:txBody>
      </p:sp>
      <p:sp>
        <p:nvSpPr>
          <p:cNvPr id="8" name="TextBox 7"/>
          <p:cNvSpPr txBox="1"/>
          <p:nvPr/>
        </p:nvSpPr>
        <p:spPr>
          <a:xfrm>
            <a:off x="6575344" y="1395382"/>
            <a:ext cx="1221296" cy="369332"/>
          </a:xfrm>
          <a:prstGeom prst="rect">
            <a:avLst/>
          </a:prstGeom>
          <a:noFill/>
        </p:spPr>
        <p:txBody>
          <a:bodyPr wrap="none" rtlCol="0">
            <a:spAutoFit/>
          </a:bodyPr>
          <a:lstStyle/>
          <a:p>
            <a:r>
              <a:rPr lang="en-US" dirty="0"/>
              <a:t>Pro-Liberty</a:t>
            </a:r>
          </a:p>
        </p:txBody>
      </p:sp>
      <p:sp>
        <p:nvSpPr>
          <p:cNvPr id="9" name="TextBox 8"/>
          <p:cNvSpPr txBox="1"/>
          <p:nvPr/>
        </p:nvSpPr>
        <p:spPr>
          <a:xfrm>
            <a:off x="8883911" y="1382178"/>
            <a:ext cx="568489" cy="369332"/>
          </a:xfrm>
          <a:prstGeom prst="rect">
            <a:avLst/>
          </a:prstGeom>
          <a:noFill/>
        </p:spPr>
        <p:txBody>
          <a:bodyPr wrap="none" rtlCol="0">
            <a:spAutoFit/>
          </a:bodyPr>
          <a:lstStyle/>
          <a:p>
            <a:r>
              <a:rPr lang="en-US" dirty="0"/>
              <a:t>Low</a:t>
            </a:r>
          </a:p>
        </p:txBody>
      </p:sp>
      <p:sp>
        <p:nvSpPr>
          <p:cNvPr id="10" name="TextBox 9"/>
          <p:cNvSpPr txBox="1"/>
          <p:nvPr/>
        </p:nvSpPr>
        <p:spPr>
          <a:xfrm>
            <a:off x="1752605" y="1905000"/>
            <a:ext cx="1287019" cy="369332"/>
          </a:xfrm>
          <a:prstGeom prst="rect">
            <a:avLst/>
          </a:prstGeom>
          <a:noFill/>
        </p:spPr>
        <p:txBody>
          <a:bodyPr wrap="none" rtlCol="0">
            <a:spAutoFit/>
          </a:bodyPr>
          <a:lstStyle/>
          <a:p>
            <a:r>
              <a:rPr lang="en-US" b="1" dirty="0"/>
              <a:t>Civil Rights</a:t>
            </a:r>
            <a:r>
              <a:rPr lang="en-US" dirty="0"/>
              <a:t>:</a:t>
            </a:r>
          </a:p>
        </p:txBody>
      </p:sp>
      <p:sp>
        <p:nvSpPr>
          <p:cNvPr id="11" name="TextBox 10"/>
          <p:cNvSpPr txBox="1"/>
          <p:nvPr/>
        </p:nvSpPr>
        <p:spPr>
          <a:xfrm>
            <a:off x="2988993" y="1905000"/>
            <a:ext cx="601447" cy="369332"/>
          </a:xfrm>
          <a:prstGeom prst="rect">
            <a:avLst/>
          </a:prstGeom>
          <a:noFill/>
        </p:spPr>
        <p:txBody>
          <a:bodyPr wrap="none" rtlCol="0">
            <a:spAutoFit/>
          </a:bodyPr>
          <a:lstStyle/>
          <a:p>
            <a:r>
              <a:rPr lang="en-US" dirty="0"/>
              <a:t>N/A </a:t>
            </a:r>
          </a:p>
        </p:txBody>
      </p:sp>
      <p:sp>
        <p:nvSpPr>
          <p:cNvPr id="12" name="TextBox 11"/>
          <p:cNvSpPr txBox="1"/>
          <p:nvPr/>
        </p:nvSpPr>
        <p:spPr>
          <a:xfrm>
            <a:off x="5018899" y="1885384"/>
            <a:ext cx="2454198" cy="369332"/>
          </a:xfrm>
          <a:prstGeom prst="rect">
            <a:avLst/>
          </a:prstGeom>
          <a:noFill/>
        </p:spPr>
        <p:txBody>
          <a:bodyPr wrap="none" rtlCol="0">
            <a:spAutoFit/>
          </a:bodyPr>
          <a:lstStyle/>
          <a:p>
            <a:r>
              <a:rPr lang="en-US" b="1" dirty="0"/>
              <a:t>Personal Responsibility</a:t>
            </a:r>
            <a:r>
              <a:rPr lang="en-US" dirty="0"/>
              <a:t>:</a:t>
            </a:r>
          </a:p>
        </p:txBody>
      </p:sp>
      <p:sp>
        <p:nvSpPr>
          <p:cNvPr id="13" name="TextBox 12"/>
          <p:cNvSpPr txBox="1"/>
          <p:nvPr/>
        </p:nvSpPr>
        <p:spPr>
          <a:xfrm>
            <a:off x="7300052" y="1890306"/>
            <a:ext cx="548548" cy="369332"/>
          </a:xfrm>
          <a:prstGeom prst="rect">
            <a:avLst/>
          </a:prstGeom>
          <a:noFill/>
        </p:spPr>
        <p:txBody>
          <a:bodyPr wrap="none" rtlCol="0">
            <a:spAutoFit/>
          </a:bodyPr>
          <a:lstStyle/>
          <a:p>
            <a:r>
              <a:rPr lang="en-US" dirty="0"/>
              <a:t>N/A</a:t>
            </a:r>
          </a:p>
        </p:txBody>
      </p:sp>
      <p:sp>
        <p:nvSpPr>
          <p:cNvPr id="14" name="TextBox 13"/>
          <p:cNvSpPr txBox="1"/>
          <p:nvPr/>
        </p:nvSpPr>
        <p:spPr>
          <a:xfrm>
            <a:off x="1761889" y="2356356"/>
            <a:ext cx="1886286" cy="369332"/>
          </a:xfrm>
          <a:prstGeom prst="rect">
            <a:avLst/>
          </a:prstGeom>
          <a:noFill/>
        </p:spPr>
        <p:txBody>
          <a:bodyPr wrap="none" rtlCol="0">
            <a:spAutoFit/>
          </a:bodyPr>
          <a:lstStyle/>
          <a:p>
            <a:r>
              <a:rPr lang="en-US" b="1" dirty="0"/>
              <a:t>Right to Property</a:t>
            </a:r>
            <a:r>
              <a:rPr lang="en-US" dirty="0"/>
              <a:t>:</a:t>
            </a:r>
          </a:p>
        </p:txBody>
      </p:sp>
      <p:sp>
        <p:nvSpPr>
          <p:cNvPr id="15" name="TextBox 14"/>
          <p:cNvSpPr txBox="1"/>
          <p:nvPr/>
        </p:nvSpPr>
        <p:spPr>
          <a:xfrm>
            <a:off x="3505796" y="2356356"/>
            <a:ext cx="548548" cy="369332"/>
          </a:xfrm>
          <a:prstGeom prst="rect">
            <a:avLst/>
          </a:prstGeom>
          <a:noFill/>
        </p:spPr>
        <p:txBody>
          <a:bodyPr wrap="none" rtlCol="0">
            <a:spAutoFit/>
          </a:bodyPr>
          <a:lstStyle/>
          <a:p>
            <a:r>
              <a:rPr lang="en-US" dirty="0"/>
              <a:t>N/A</a:t>
            </a:r>
          </a:p>
        </p:txBody>
      </p:sp>
      <p:sp>
        <p:nvSpPr>
          <p:cNvPr id="18" name="TextBox 17"/>
          <p:cNvSpPr txBox="1"/>
          <p:nvPr/>
        </p:nvSpPr>
        <p:spPr>
          <a:xfrm>
            <a:off x="1761894" y="2807712"/>
            <a:ext cx="865943" cy="369332"/>
          </a:xfrm>
          <a:prstGeom prst="rect">
            <a:avLst/>
          </a:prstGeom>
          <a:noFill/>
        </p:spPr>
        <p:txBody>
          <a:bodyPr wrap="none" rtlCol="0">
            <a:spAutoFit/>
          </a:bodyPr>
          <a:lstStyle/>
          <a:p>
            <a:r>
              <a:rPr lang="en-US" b="1" dirty="0"/>
              <a:t>Clarity</a:t>
            </a:r>
            <a:r>
              <a:rPr lang="en-US" dirty="0"/>
              <a:t>:</a:t>
            </a:r>
          </a:p>
        </p:txBody>
      </p:sp>
      <p:sp>
        <p:nvSpPr>
          <p:cNvPr id="19" name="TextBox 18"/>
          <p:cNvSpPr txBox="1"/>
          <p:nvPr/>
        </p:nvSpPr>
        <p:spPr>
          <a:xfrm>
            <a:off x="2490346" y="2807712"/>
            <a:ext cx="2466381" cy="369332"/>
          </a:xfrm>
          <a:prstGeom prst="rect">
            <a:avLst/>
          </a:prstGeom>
          <a:noFill/>
        </p:spPr>
        <p:txBody>
          <a:bodyPr wrap="none" rtlCol="0">
            <a:spAutoFit/>
          </a:bodyPr>
          <a:lstStyle/>
          <a:p>
            <a:r>
              <a:rPr lang="en-US" dirty="0"/>
              <a:t>N/A or Honest and Clear</a:t>
            </a:r>
          </a:p>
        </p:txBody>
      </p:sp>
      <p:sp>
        <p:nvSpPr>
          <p:cNvPr id="20" name="TextBox 19"/>
          <p:cNvSpPr txBox="1"/>
          <p:nvPr/>
        </p:nvSpPr>
        <p:spPr>
          <a:xfrm>
            <a:off x="5007238" y="2824998"/>
            <a:ext cx="1618648" cy="369332"/>
          </a:xfrm>
          <a:prstGeom prst="rect">
            <a:avLst/>
          </a:prstGeom>
          <a:noFill/>
        </p:spPr>
        <p:txBody>
          <a:bodyPr wrap="none" rtlCol="0">
            <a:spAutoFit/>
          </a:bodyPr>
          <a:lstStyle/>
          <a:p>
            <a:r>
              <a:rPr lang="en-US" b="1" dirty="0"/>
              <a:t>Accountability</a:t>
            </a:r>
            <a:r>
              <a:rPr lang="en-US" dirty="0"/>
              <a:t>:</a:t>
            </a:r>
          </a:p>
        </p:txBody>
      </p:sp>
      <p:sp>
        <p:nvSpPr>
          <p:cNvPr id="24" name="TextBox 23"/>
          <p:cNvSpPr txBox="1"/>
          <p:nvPr/>
        </p:nvSpPr>
        <p:spPr>
          <a:xfrm>
            <a:off x="6491449" y="2815191"/>
            <a:ext cx="548548" cy="369332"/>
          </a:xfrm>
          <a:prstGeom prst="rect">
            <a:avLst/>
          </a:prstGeom>
          <a:noFill/>
        </p:spPr>
        <p:txBody>
          <a:bodyPr wrap="none" rtlCol="0">
            <a:spAutoFit/>
          </a:bodyPr>
          <a:lstStyle/>
          <a:p>
            <a:r>
              <a:rPr lang="en-US" dirty="0"/>
              <a:t>N/A</a:t>
            </a:r>
          </a:p>
        </p:txBody>
      </p:sp>
      <p:sp>
        <p:nvSpPr>
          <p:cNvPr id="26" name="TextBox 25"/>
          <p:cNvSpPr txBox="1"/>
          <p:nvPr/>
        </p:nvSpPr>
        <p:spPr>
          <a:xfrm>
            <a:off x="1761889" y="3516868"/>
            <a:ext cx="1842812" cy="369332"/>
          </a:xfrm>
          <a:prstGeom prst="rect">
            <a:avLst/>
          </a:prstGeom>
          <a:noFill/>
        </p:spPr>
        <p:txBody>
          <a:bodyPr wrap="none" rtlCol="0">
            <a:spAutoFit/>
          </a:bodyPr>
          <a:lstStyle/>
          <a:p>
            <a:r>
              <a:rPr lang="en-US" b="1" dirty="0"/>
              <a:t>Constitutionality</a:t>
            </a:r>
            <a:r>
              <a:rPr lang="en-US" dirty="0"/>
              <a:t>:</a:t>
            </a:r>
          </a:p>
        </p:txBody>
      </p:sp>
      <p:sp>
        <p:nvSpPr>
          <p:cNvPr id="27" name="TextBox 26"/>
          <p:cNvSpPr txBox="1"/>
          <p:nvPr/>
        </p:nvSpPr>
        <p:spPr>
          <a:xfrm>
            <a:off x="3516395" y="3512566"/>
            <a:ext cx="548548" cy="369332"/>
          </a:xfrm>
          <a:prstGeom prst="rect">
            <a:avLst/>
          </a:prstGeom>
          <a:noFill/>
        </p:spPr>
        <p:txBody>
          <a:bodyPr wrap="none" rtlCol="0">
            <a:spAutoFit/>
          </a:bodyPr>
          <a:lstStyle/>
          <a:p>
            <a:r>
              <a:rPr lang="en-US" dirty="0"/>
              <a:t>N/A</a:t>
            </a:r>
          </a:p>
        </p:txBody>
      </p:sp>
      <p:sp>
        <p:nvSpPr>
          <p:cNvPr id="28" name="TextBox 27"/>
          <p:cNvSpPr txBox="1"/>
          <p:nvPr/>
        </p:nvSpPr>
        <p:spPr>
          <a:xfrm>
            <a:off x="1767175" y="3982576"/>
            <a:ext cx="1560107" cy="369332"/>
          </a:xfrm>
          <a:prstGeom prst="rect">
            <a:avLst/>
          </a:prstGeom>
          <a:noFill/>
        </p:spPr>
        <p:txBody>
          <a:bodyPr wrap="none" rtlCol="0">
            <a:spAutoFit/>
          </a:bodyPr>
          <a:lstStyle/>
          <a:p>
            <a:r>
              <a:rPr lang="en-US" b="1" dirty="0"/>
              <a:t>Enforceability</a:t>
            </a:r>
            <a:r>
              <a:rPr lang="en-US" dirty="0"/>
              <a:t>:</a:t>
            </a:r>
          </a:p>
        </p:txBody>
      </p:sp>
      <p:sp>
        <p:nvSpPr>
          <p:cNvPr id="29" name="TextBox 28"/>
          <p:cNvSpPr txBox="1"/>
          <p:nvPr/>
        </p:nvSpPr>
        <p:spPr>
          <a:xfrm>
            <a:off x="3521681" y="3978274"/>
            <a:ext cx="3334631" cy="369332"/>
          </a:xfrm>
          <a:prstGeom prst="rect">
            <a:avLst/>
          </a:prstGeom>
          <a:noFill/>
        </p:spPr>
        <p:txBody>
          <a:bodyPr wrap="none" rtlCol="0">
            <a:spAutoFit/>
          </a:bodyPr>
          <a:lstStyle/>
          <a:p>
            <a:r>
              <a:rPr lang="en-US" dirty="0"/>
              <a:t>Unenforceable or Arduous or N/A</a:t>
            </a:r>
          </a:p>
        </p:txBody>
      </p:sp>
      <p:sp>
        <p:nvSpPr>
          <p:cNvPr id="30" name="Rectangle 29"/>
          <p:cNvSpPr/>
          <p:nvPr/>
        </p:nvSpPr>
        <p:spPr>
          <a:xfrm>
            <a:off x="1790242" y="4495800"/>
            <a:ext cx="2641749" cy="369332"/>
          </a:xfrm>
          <a:prstGeom prst="rect">
            <a:avLst/>
          </a:prstGeom>
        </p:spPr>
        <p:txBody>
          <a:bodyPr wrap="none">
            <a:spAutoFit/>
          </a:bodyPr>
          <a:lstStyle/>
          <a:p>
            <a:r>
              <a:rPr lang="en-US" b="1" dirty="0"/>
              <a:t>Regulations/Bureaucracy:</a:t>
            </a:r>
          </a:p>
        </p:txBody>
      </p:sp>
      <p:sp>
        <p:nvSpPr>
          <p:cNvPr id="31" name="TextBox 30"/>
          <p:cNvSpPr txBox="1"/>
          <p:nvPr/>
        </p:nvSpPr>
        <p:spPr>
          <a:xfrm>
            <a:off x="4374860" y="4510565"/>
            <a:ext cx="548548" cy="369332"/>
          </a:xfrm>
          <a:prstGeom prst="rect">
            <a:avLst/>
          </a:prstGeom>
          <a:noFill/>
        </p:spPr>
        <p:txBody>
          <a:bodyPr wrap="none" rtlCol="0">
            <a:spAutoFit/>
          </a:bodyPr>
          <a:lstStyle/>
          <a:p>
            <a:r>
              <a:rPr lang="en-US" dirty="0"/>
              <a:t>N/A</a:t>
            </a:r>
          </a:p>
        </p:txBody>
      </p:sp>
      <p:sp>
        <p:nvSpPr>
          <p:cNvPr id="33" name="Rectangle 32"/>
          <p:cNvSpPr/>
          <p:nvPr/>
        </p:nvSpPr>
        <p:spPr>
          <a:xfrm>
            <a:off x="1790236" y="4984321"/>
            <a:ext cx="1481752" cy="369332"/>
          </a:xfrm>
          <a:prstGeom prst="rect">
            <a:avLst/>
          </a:prstGeom>
        </p:spPr>
        <p:txBody>
          <a:bodyPr wrap="none">
            <a:spAutoFit/>
          </a:bodyPr>
          <a:lstStyle/>
          <a:p>
            <a:r>
              <a:rPr lang="en-US" b="1" dirty="0"/>
              <a:t>Fiscal Impact:</a:t>
            </a:r>
          </a:p>
        </p:txBody>
      </p:sp>
      <p:sp>
        <p:nvSpPr>
          <p:cNvPr id="34" name="TextBox 33"/>
          <p:cNvSpPr txBox="1"/>
          <p:nvPr/>
        </p:nvSpPr>
        <p:spPr>
          <a:xfrm>
            <a:off x="3222585" y="5000950"/>
            <a:ext cx="692818" cy="369332"/>
          </a:xfrm>
          <a:prstGeom prst="rect">
            <a:avLst/>
          </a:prstGeom>
          <a:noFill/>
        </p:spPr>
        <p:txBody>
          <a:bodyPr wrap="none" rtlCol="0">
            <a:spAutoFit/>
          </a:bodyPr>
          <a:lstStyle/>
          <a:p>
            <a:r>
              <a:rPr lang="en-US" dirty="0"/>
              <a:t>None</a:t>
            </a:r>
          </a:p>
        </p:txBody>
      </p:sp>
      <p:sp>
        <p:nvSpPr>
          <p:cNvPr id="35" name="Rectangle 34"/>
          <p:cNvSpPr/>
          <p:nvPr/>
        </p:nvSpPr>
        <p:spPr>
          <a:xfrm>
            <a:off x="1790236" y="5497545"/>
            <a:ext cx="1053878" cy="369332"/>
          </a:xfrm>
          <a:prstGeom prst="rect">
            <a:avLst/>
          </a:prstGeom>
        </p:spPr>
        <p:txBody>
          <a:bodyPr wrap="none">
            <a:spAutoFit/>
          </a:bodyPr>
          <a:lstStyle/>
          <a:p>
            <a:r>
              <a:rPr lang="en-US" b="1" dirty="0"/>
              <a:t>Taxation:</a:t>
            </a:r>
          </a:p>
        </p:txBody>
      </p:sp>
      <p:sp>
        <p:nvSpPr>
          <p:cNvPr id="37" name="TextBox 36"/>
          <p:cNvSpPr txBox="1"/>
          <p:nvPr/>
        </p:nvSpPr>
        <p:spPr>
          <a:xfrm>
            <a:off x="2804714" y="5489471"/>
            <a:ext cx="2055947" cy="369332"/>
          </a:xfrm>
          <a:prstGeom prst="rect">
            <a:avLst/>
          </a:prstGeom>
          <a:noFill/>
        </p:spPr>
        <p:txBody>
          <a:bodyPr wrap="none" rtlCol="0">
            <a:spAutoFit/>
          </a:bodyPr>
          <a:lstStyle/>
          <a:p>
            <a:r>
              <a:rPr lang="en-US" dirty="0"/>
              <a:t>Fee for users or N/A</a:t>
            </a:r>
          </a:p>
        </p:txBody>
      </p:sp>
      <p:sp>
        <p:nvSpPr>
          <p:cNvPr id="3" name="Slide Number Placeholder 2"/>
          <p:cNvSpPr>
            <a:spLocks noGrp="1"/>
          </p:cNvSpPr>
          <p:nvPr>
            <p:ph type="sldNum" sz="quarter" idx="12"/>
          </p:nvPr>
        </p:nvSpPr>
        <p:spPr/>
        <p:txBody>
          <a:bodyPr/>
          <a:lstStyle/>
          <a:p>
            <a:fld id="{AF060574-EF65-42AD-968C-79561251E3DF}" type="slidenum">
              <a:rPr lang="en-US" smtClean="0"/>
              <a:t>40</a:t>
            </a:fld>
            <a:endParaRPr lang="en-US" dirty="0"/>
          </a:p>
        </p:txBody>
      </p:sp>
    </p:spTree>
    <p:extLst>
      <p:ext uri="{BB962C8B-B14F-4D97-AF65-F5344CB8AC3E}">
        <p14:creationId xmlns:p14="http://schemas.microsoft.com/office/powerpoint/2010/main" val="850129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4"/>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6"/>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7"/>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28"/>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29"/>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30"/>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31"/>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33"/>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34"/>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35"/>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3" grpId="0"/>
      <p:bldP spid="14" grpId="0"/>
      <p:bldP spid="15" grpId="0"/>
      <p:bldP spid="18" grpId="0"/>
      <p:bldP spid="19" grpId="0"/>
      <p:bldP spid="20" grpId="0"/>
      <p:bldP spid="24" grpId="0"/>
      <p:bldP spid="26" grpId="0"/>
      <p:bldP spid="27" grpId="0"/>
      <p:bldP spid="28" grpId="0"/>
      <p:bldP spid="29" grpId="0"/>
      <p:bldP spid="30" grpId="0"/>
      <p:bldP spid="31" grpId="0"/>
      <p:bldP spid="33" grpId="0"/>
      <p:bldP spid="34" grpId="0"/>
      <p:bldP spid="35" grpId="0"/>
      <p:bldP spid="3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Bills – 2019 HB485</a:t>
            </a:r>
          </a:p>
        </p:txBody>
      </p:sp>
      <p:sp>
        <p:nvSpPr>
          <p:cNvPr id="3" name="Content Placeholder 2"/>
          <p:cNvSpPr>
            <a:spLocks noGrp="1"/>
          </p:cNvSpPr>
          <p:nvPr>
            <p:ph idx="1"/>
          </p:nvPr>
        </p:nvSpPr>
        <p:spPr/>
        <p:txBody>
          <a:bodyPr>
            <a:normAutofit/>
          </a:bodyPr>
          <a:lstStyle/>
          <a:p>
            <a:pPr marL="0" indent="0">
              <a:buNone/>
            </a:pPr>
            <a:r>
              <a:rPr lang="en-US" sz="1600" dirty="0"/>
              <a:t>Anti-Liberty Talking Points: (Remember – this is ‘switching hats’ and talking from the perspective of our opponents)</a:t>
            </a:r>
          </a:p>
          <a:p>
            <a:r>
              <a:rPr lang="en-US" sz="1600" dirty="0"/>
              <a:t>This bill would promote public intoxication and promote alcoholism. </a:t>
            </a:r>
          </a:p>
          <a:p>
            <a:endParaRPr lang="en-US" sz="1600" dirty="0"/>
          </a:p>
          <a:p>
            <a:pPr marL="0" indent="0">
              <a:buNone/>
            </a:pPr>
            <a:r>
              <a:rPr lang="en-US" sz="1600" dirty="0"/>
              <a:t>Gold Standard Blurb: (though perhaps does not rise to level of Gold Standard)</a:t>
            </a:r>
          </a:p>
          <a:p>
            <a:r>
              <a:rPr lang="en-US" sz="1600" dirty="0"/>
              <a:t>Farmers and business operators should have the right to sell legal products from their premises if they believe that it is in their interest to do so. While the restrictions in this new license are still too burdensome, it represents a small step in the right direction by reducing the impact of existing state restrictions on commerce.</a:t>
            </a:r>
          </a:p>
          <a:p>
            <a:r>
              <a:rPr lang="en-US" sz="1600" dirty="0"/>
              <a:t>This bill would have a potential positive impact on farmers allowing them an alternate source of revenue and increasing the customer base for their products.</a:t>
            </a:r>
          </a:p>
        </p:txBody>
      </p:sp>
      <p:sp>
        <p:nvSpPr>
          <p:cNvPr id="4" name="Slide Number Placeholder 3"/>
          <p:cNvSpPr>
            <a:spLocks noGrp="1"/>
          </p:cNvSpPr>
          <p:nvPr>
            <p:ph type="sldNum" sz="quarter" idx="12"/>
          </p:nvPr>
        </p:nvSpPr>
        <p:spPr/>
        <p:txBody>
          <a:bodyPr/>
          <a:lstStyle/>
          <a:p>
            <a:fld id="{AF060574-EF65-42AD-968C-79561251E3DF}" type="slidenum">
              <a:rPr lang="en-US" smtClean="0"/>
              <a:t>41</a:t>
            </a:fld>
            <a:endParaRPr lang="en-US" dirty="0"/>
          </a:p>
        </p:txBody>
      </p:sp>
    </p:spTree>
    <p:extLst>
      <p:ext uri="{BB962C8B-B14F-4D97-AF65-F5344CB8AC3E}">
        <p14:creationId xmlns:p14="http://schemas.microsoft.com/office/powerpoint/2010/main" val="4182418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normAutofit fontScale="92500" lnSpcReduction="20000"/>
          </a:bodyPr>
          <a:lstStyle/>
          <a:p>
            <a:r>
              <a:rPr lang="en-US" sz="2400" dirty="0"/>
              <a:t>Take the lessons from this training and start reviewing bills</a:t>
            </a:r>
          </a:p>
          <a:p>
            <a:pPr lvl="1"/>
            <a:r>
              <a:rPr lang="en-US" sz="2400" dirty="0"/>
              <a:t>The best way to learn is to start reviewing</a:t>
            </a:r>
          </a:p>
          <a:p>
            <a:pPr lvl="1"/>
            <a:r>
              <a:rPr lang="en-US" sz="2400" dirty="0"/>
              <a:t>The earlier it is in the legislative season, the easier it will be to find bills to review</a:t>
            </a:r>
          </a:p>
          <a:p>
            <a:pPr lvl="1"/>
            <a:r>
              <a:rPr lang="en-US" sz="2400" dirty="0"/>
              <a:t>Don’t feel the need to write up clean blurbs for every bill.  There is value even to the initial triage process</a:t>
            </a:r>
          </a:p>
          <a:p>
            <a:pPr lvl="1"/>
            <a:r>
              <a:rPr lang="en-US" sz="2400" dirty="0"/>
              <a:t>Don’t be afraid to do some blurbs though either!</a:t>
            </a:r>
          </a:p>
          <a:p>
            <a:pPr marL="0" indent="0">
              <a:buNone/>
            </a:pPr>
            <a:endParaRPr lang="en-US" sz="2400" dirty="0"/>
          </a:p>
          <a:p>
            <a:r>
              <a:rPr lang="en-US" sz="2400" dirty="0"/>
              <a:t>As you read a bill keep these simple thoughts in mind to help decide Pro/Anti/Neutral Liberty stance:</a:t>
            </a:r>
          </a:p>
          <a:p>
            <a:pPr lvl="1"/>
            <a:r>
              <a:rPr lang="en-US" sz="2000" dirty="0"/>
              <a:t>Is it constitutional?</a:t>
            </a:r>
          </a:p>
          <a:p>
            <a:pPr lvl="1"/>
            <a:r>
              <a:rPr lang="en-US" sz="2000" dirty="0"/>
              <a:t>Does it expand the size, cost, or power of government?</a:t>
            </a:r>
          </a:p>
          <a:p>
            <a:pPr lvl="1"/>
            <a:r>
              <a:rPr lang="en-US" sz="2000" dirty="0"/>
              <a:t>Are there unintended consequences?</a:t>
            </a:r>
          </a:p>
          <a:p>
            <a:r>
              <a:rPr lang="en-US" sz="2400" dirty="0"/>
              <a:t>Thank you for being willing to defend Liberty in NH!</a:t>
            </a:r>
          </a:p>
        </p:txBody>
      </p:sp>
      <p:sp>
        <p:nvSpPr>
          <p:cNvPr id="4" name="Content Placeholder 2"/>
          <p:cNvSpPr txBox="1">
            <a:spLocks/>
          </p:cNvSpPr>
          <p:nvPr/>
        </p:nvSpPr>
        <p:spPr>
          <a:xfrm>
            <a:off x="533400" y="6105440"/>
            <a:ext cx="10363200" cy="523960"/>
          </a:xfrm>
          <a:prstGeom prst="rect">
            <a:avLst/>
          </a:prstGeom>
          <a:solidFill>
            <a:srgbClr val="FFC000"/>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000" dirty="0"/>
              <a:t>After completing this training, email </a:t>
            </a:r>
            <a:r>
              <a:rPr lang="en-US" sz="2000" dirty="0">
                <a:hlinkClick r:id="rId3"/>
              </a:rPr>
              <a:t>research@nhliberty.org</a:t>
            </a:r>
            <a:r>
              <a:rPr lang="en-US" sz="2000" dirty="0"/>
              <a:t> to get bill review privileges.</a:t>
            </a:r>
          </a:p>
        </p:txBody>
      </p:sp>
      <p:sp>
        <p:nvSpPr>
          <p:cNvPr id="5" name="Slide Number Placeholder 4"/>
          <p:cNvSpPr>
            <a:spLocks noGrp="1"/>
          </p:cNvSpPr>
          <p:nvPr>
            <p:ph type="sldNum" sz="quarter" idx="12"/>
          </p:nvPr>
        </p:nvSpPr>
        <p:spPr/>
        <p:txBody>
          <a:bodyPr/>
          <a:lstStyle/>
          <a:p>
            <a:fld id="{AF060574-EF65-42AD-968C-79561251E3DF}" type="slidenum">
              <a:rPr lang="en-US" smtClean="0"/>
              <a:t>42</a:t>
            </a:fld>
            <a:endParaRPr lang="en-US" dirty="0"/>
          </a:p>
        </p:txBody>
      </p:sp>
    </p:spTree>
    <p:extLst>
      <p:ext uri="{BB962C8B-B14F-4D97-AF65-F5344CB8AC3E}">
        <p14:creationId xmlns:p14="http://schemas.microsoft.com/office/powerpoint/2010/main" val="3682772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C3AE-2110-4BA8-A62D-C341FE9A7622}"/>
              </a:ext>
            </a:extLst>
          </p:cNvPr>
          <p:cNvSpPr>
            <a:spLocks noGrp="1"/>
          </p:cNvSpPr>
          <p:nvPr>
            <p:ph type="title"/>
          </p:nvPr>
        </p:nvSpPr>
        <p:spPr/>
        <p:txBody>
          <a:bodyPr/>
          <a:lstStyle/>
          <a:p>
            <a:r>
              <a:rPr lang="en-US" dirty="0"/>
              <a:t>Backup</a:t>
            </a:r>
          </a:p>
        </p:txBody>
      </p:sp>
      <p:sp>
        <p:nvSpPr>
          <p:cNvPr id="4" name="Slide Number Placeholder 3">
            <a:extLst>
              <a:ext uri="{FF2B5EF4-FFF2-40B4-BE49-F238E27FC236}">
                <a16:creationId xmlns:a16="http://schemas.microsoft.com/office/drawing/2014/main" id="{4B257F3B-B980-44B4-8168-ADDDD56D952C}"/>
              </a:ext>
            </a:extLst>
          </p:cNvPr>
          <p:cNvSpPr>
            <a:spLocks noGrp="1"/>
          </p:cNvSpPr>
          <p:nvPr>
            <p:ph type="sldNum" sz="quarter" idx="12"/>
          </p:nvPr>
        </p:nvSpPr>
        <p:spPr/>
        <p:txBody>
          <a:bodyPr/>
          <a:lstStyle/>
          <a:p>
            <a:fld id="{AF060574-EF65-42AD-968C-79561251E3DF}" type="slidenum">
              <a:rPr lang="en-US" smtClean="0"/>
              <a:t>43</a:t>
            </a:fld>
            <a:endParaRPr lang="en-US" dirty="0"/>
          </a:p>
        </p:txBody>
      </p:sp>
    </p:spTree>
    <p:extLst>
      <p:ext uri="{BB962C8B-B14F-4D97-AF65-F5344CB8AC3E}">
        <p14:creationId xmlns:p14="http://schemas.microsoft.com/office/powerpoint/2010/main" val="27154790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 - Platforms</a:t>
            </a:r>
          </a:p>
        </p:txBody>
      </p:sp>
      <p:sp>
        <p:nvSpPr>
          <p:cNvPr id="3" name="Content Placeholder 2"/>
          <p:cNvSpPr>
            <a:spLocks noGrp="1"/>
          </p:cNvSpPr>
          <p:nvPr>
            <p:ph idx="1"/>
          </p:nvPr>
        </p:nvSpPr>
        <p:spPr>
          <a:xfrm>
            <a:off x="609600" y="1600205"/>
            <a:ext cx="10820400" cy="4525963"/>
          </a:xfrm>
        </p:spPr>
        <p:txBody>
          <a:bodyPr/>
          <a:lstStyle/>
          <a:p>
            <a:r>
              <a:rPr lang="en-US" dirty="0"/>
              <a:t>State Party Platforms </a:t>
            </a:r>
            <a:r>
              <a:rPr lang="en-US" i="1" u="sng" dirty="0"/>
              <a:t>may</a:t>
            </a:r>
            <a:r>
              <a:rPr lang="en-US" dirty="0"/>
              <a:t> contain useful content to help sway legislators</a:t>
            </a:r>
          </a:p>
          <a:p>
            <a:r>
              <a:rPr lang="en-US" dirty="0"/>
              <a:t>Generally should not  be relied upon for ‘first principles’ liberty arguments</a:t>
            </a:r>
          </a:p>
          <a:p>
            <a:r>
              <a:rPr lang="en-US" dirty="0"/>
              <a:t>The NHLA is non-partisan and references to platforms should generally be informational.</a:t>
            </a:r>
          </a:p>
        </p:txBody>
      </p:sp>
      <p:sp>
        <p:nvSpPr>
          <p:cNvPr id="4" name="Slide Number Placeholder 3"/>
          <p:cNvSpPr>
            <a:spLocks noGrp="1"/>
          </p:cNvSpPr>
          <p:nvPr>
            <p:ph type="sldNum" sz="quarter" idx="12"/>
          </p:nvPr>
        </p:nvSpPr>
        <p:spPr/>
        <p:txBody>
          <a:bodyPr/>
          <a:lstStyle/>
          <a:p>
            <a:fld id="{AF060574-EF65-42AD-968C-79561251E3DF}" type="slidenum">
              <a:rPr lang="en-US" smtClean="0"/>
              <a:t>44</a:t>
            </a:fld>
            <a:endParaRPr lang="en-US" dirty="0"/>
          </a:p>
        </p:txBody>
      </p:sp>
    </p:spTree>
    <p:extLst>
      <p:ext uri="{BB962C8B-B14F-4D97-AF65-F5344CB8AC3E}">
        <p14:creationId xmlns:p14="http://schemas.microsoft.com/office/powerpoint/2010/main" val="3713265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Platforms/Constitution/Resources</a:t>
            </a:r>
          </a:p>
        </p:txBody>
      </p:sp>
      <p:sp>
        <p:nvSpPr>
          <p:cNvPr id="3" name="Content Placeholder 2"/>
          <p:cNvSpPr>
            <a:spLocks noGrp="1"/>
          </p:cNvSpPr>
          <p:nvPr>
            <p:ph idx="1"/>
          </p:nvPr>
        </p:nvSpPr>
        <p:spPr/>
        <p:txBody>
          <a:bodyPr>
            <a:normAutofit fontScale="92500" lnSpcReduction="20000"/>
          </a:bodyPr>
          <a:lstStyle/>
          <a:p>
            <a:r>
              <a:rPr lang="en-US" dirty="0"/>
              <a:t>Democrats should also support this bill given the NHDP platform indicates:</a:t>
            </a:r>
          </a:p>
          <a:p>
            <a:pPr marL="0" indent="0">
              <a:buNone/>
            </a:pPr>
            <a:r>
              <a:rPr lang="en-US" sz="1800" dirty="0"/>
              <a:t>“We recognize the collateral damage and harsh consequences of a conviction for the possession of marijuana and support decriminalization for possession of a small amount.”</a:t>
            </a:r>
          </a:p>
          <a:p>
            <a:r>
              <a:rPr lang="en-US" dirty="0"/>
              <a:t>Republicans should also support this bill given that the NH GOP platform indicates:</a:t>
            </a:r>
            <a:endParaRPr lang="en-US" sz="1800" dirty="0"/>
          </a:p>
          <a:p>
            <a:pPr marL="0" indent="0">
              <a:buNone/>
            </a:pPr>
            <a:r>
              <a:rPr lang="en-US" sz="1800" dirty="0"/>
              <a:t>“Provide instructions for juries in criminal proceedings that they have the power both to judge the facts and the application of the law to those facts”</a:t>
            </a:r>
          </a:p>
          <a:p>
            <a:pPr marL="0" indent="0">
              <a:buNone/>
            </a:pPr>
            <a:endParaRPr lang="en-US" sz="1800" dirty="0"/>
          </a:p>
          <a:p>
            <a:r>
              <a:rPr lang="en-US" dirty="0"/>
              <a:t>Do not ‘overthink’ the use of resources</a:t>
            </a:r>
          </a:p>
          <a:p>
            <a:r>
              <a:rPr lang="en-US" dirty="0"/>
              <a:t>Many bills can be evaluated purely on their own content and liberty principles</a:t>
            </a:r>
          </a:p>
        </p:txBody>
      </p:sp>
      <p:sp>
        <p:nvSpPr>
          <p:cNvPr id="4" name="Slide Number Placeholder 3"/>
          <p:cNvSpPr>
            <a:spLocks noGrp="1"/>
          </p:cNvSpPr>
          <p:nvPr>
            <p:ph type="sldNum" sz="quarter" idx="12"/>
          </p:nvPr>
        </p:nvSpPr>
        <p:spPr/>
        <p:txBody>
          <a:bodyPr/>
          <a:lstStyle/>
          <a:p>
            <a:fld id="{AF060574-EF65-42AD-968C-79561251E3DF}" type="slidenum">
              <a:rPr lang="en-US" smtClean="0"/>
              <a:t>45</a:t>
            </a:fld>
            <a:endParaRPr lang="en-US" dirty="0"/>
          </a:p>
        </p:txBody>
      </p:sp>
    </p:spTree>
    <p:extLst>
      <p:ext uri="{BB962C8B-B14F-4D97-AF65-F5344CB8AC3E}">
        <p14:creationId xmlns:p14="http://schemas.microsoft.com/office/powerpoint/2010/main" val="3589161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Bills</a:t>
            </a:r>
          </a:p>
        </p:txBody>
      </p:sp>
      <p:sp>
        <p:nvSpPr>
          <p:cNvPr id="3" name="Content Placeholder 2"/>
          <p:cNvSpPr>
            <a:spLocks noGrp="1"/>
          </p:cNvSpPr>
          <p:nvPr>
            <p:ph idx="1"/>
          </p:nvPr>
        </p:nvSpPr>
        <p:spPr/>
        <p:txBody>
          <a:bodyPr>
            <a:normAutofit/>
          </a:bodyPr>
          <a:lstStyle/>
          <a:p>
            <a:pPr marL="0" indent="0">
              <a:buNone/>
            </a:pPr>
            <a:endParaRPr lang="en-US" dirty="0"/>
          </a:p>
          <a:p>
            <a:r>
              <a:rPr lang="en-US" sz="1900" dirty="0">
                <a:hlinkClick r:id="rId3"/>
              </a:rPr>
              <a:t>HB1400 (2016)</a:t>
            </a:r>
            <a:r>
              <a:rPr lang="en-US" sz="1900" dirty="0"/>
              <a:t> Defining suitable person for the purpose of obtaining a license to carry a firearm and extending the term of the license.</a:t>
            </a:r>
          </a:p>
          <a:p>
            <a:r>
              <a:rPr lang="en-US" sz="1900" dirty="0">
                <a:hlinkClick r:id="rId4"/>
              </a:rPr>
              <a:t>SB370 (2016)</a:t>
            </a:r>
            <a:r>
              <a:rPr lang="en-US" sz="1900" dirty="0"/>
              <a:t> Establishing a committee to study real time threat notification systems to link schools with law enforcement when schools are under direct threat.</a:t>
            </a:r>
          </a:p>
          <a:p>
            <a:r>
              <a:rPr lang="en-US" sz="1900" dirty="0">
                <a:hlinkClick r:id="rId5"/>
              </a:rPr>
              <a:t>HB1169 (2016)</a:t>
            </a:r>
            <a:r>
              <a:rPr lang="en-US" sz="1900" dirty="0"/>
              <a:t> Prohibiting bank fees for on-line accounts.</a:t>
            </a:r>
          </a:p>
          <a:p>
            <a:endParaRPr lang="en-US" dirty="0"/>
          </a:p>
        </p:txBody>
      </p:sp>
      <p:sp>
        <p:nvSpPr>
          <p:cNvPr id="4" name="Slide Number Placeholder 3"/>
          <p:cNvSpPr>
            <a:spLocks noGrp="1"/>
          </p:cNvSpPr>
          <p:nvPr>
            <p:ph type="sldNum" sz="quarter" idx="12"/>
          </p:nvPr>
        </p:nvSpPr>
        <p:spPr/>
        <p:txBody>
          <a:bodyPr/>
          <a:lstStyle/>
          <a:p>
            <a:fld id="{AF060574-EF65-42AD-968C-79561251E3DF}" type="slidenum">
              <a:rPr lang="en-US" smtClean="0"/>
              <a:t>46</a:t>
            </a:fld>
            <a:endParaRPr lang="en-US" dirty="0"/>
          </a:p>
        </p:txBody>
      </p:sp>
    </p:spTree>
    <p:extLst>
      <p:ext uri="{BB962C8B-B14F-4D97-AF65-F5344CB8AC3E}">
        <p14:creationId xmlns:p14="http://schemas.microsoft.com/office/powerpoint/2010/main" val="6976568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Bills – 2016 HB1400</a:t>
            </a:r>
          </a:p>
        </p:txBody>
      </p:sp>
      <p:sp>
        <p:nvSpPr>
          <p:cNvPr id="3" name="Content Placeholder 2"/>
          <p:cNvSpPr>
            <a:spLocks noGrp="1"/>
          </p:cNvSpPr>
          <p:nvPr>
            <p:ph idx="1"/>
          </p:nvPr>
        </p:nvSpPr>
        <p:spPr>
          <a:xfrm>
            <a:off x="1981200" y="1219205"/>
            <a:ext cx="8229600" cy="4525963"/>
          </a:xfrm>
        </p:spPr>
        <p:txBody>
          <a:bodyPr>
            <a:noAutofit/>
          </a:bodyPr>
          <a:lstStyle/>
          <a:p>
            <a:pPr marL="0" indent="0">
              <a:buNone/>
            </a:pPr>
            <a:r>
              <a:rPr lang="en-US" sz="1200" dirty="0"/>
              <a:t> AN ACT defining suitable person for the purpose of obtaining a license to carry a firearm and extending the term of the license.</a:t>
            </a:r>
          </a:p>
          <a:p>
            <a:pPr marL="0" indent="0">
              <a:buNone/>
            </a:pPr>
            <a:r>
              <a:rPr lang="en-US" sz="1200" dirty="0"/>
              <a:t> </a:t>
            </a:r>
          </a:p>
          <a:p>
            <a:pPr marL="0" indent="0">
              <a:buNone/>
            </a:pPr>
            <a:r>
              <a:rPr lang="en-US" sz="1200" i="1" dirty="0"/>
              <a:t>Be it Enacted by the Senate and House of Representatives in General Court convened:</a:t>
            </a:r>
            <a:endParaRPr lang="en-US" sz="1200" dirty="0"/>
          </a:p>
          <a:p>
            <a:pPr marL="0" indent="0">
              <a:buNone/>
            </a:pPr>
            <a:r>
              <a:rPr lang="en-US" sz="1200" dirty="0"/>
              <a:t> </a:t>
            </a:r>
          </a:p>
          <a:p>
            <a:pPr marL="0" indent="0">
              <a:buNone/>
            </a:pPr>
            <a:r>
              <a:rPr lang="en-US" sz="1200" dirty="0"/>
              <a:t>1  Pistols and Revolvers; License to Carry.  Amend </a:t>
            </a:r>
            <a:r>
              <a:rPr lang="en-US" sz="1200" dirty="0">
                <a:hlinkClick r:id="rId3" tooltip="RSA 159:6"/>
              </a:rPr>
              <a:t>RSA 159:6</a:t>
            </a:r>
            <a:r>
              <a:rPr lang="en-US" sz="1200" dirty="0"/>
              <a:t>, I(a)-(b) to read as follows:</a:t>
            </a:r>
          </a:p>
          <a:p>
            <a:pPr marL="0" indent="0">
              <a:buNone/>
            </a:pPr>
            <a:r>
              <a:rPr lang="en-US" sz="1200" dirty="0"/>
              <a:t>(a)  The selectmen of a town, the mayor or chief of police of a city or a full-time police officer designated by them respectively, the county sheriff for a resident of an unincorporated place, or the county sheriff if designated by the selectmen of a town that has no police chief, upon application of any resident of such town, city, or unincorporated place, or the director of state police, or some person designated by such director, upon application of a nonresident, shall issue a license to such applicant authorizing the applicant to carry a loaded pistol or revolver in this state for not less than [</a:t>
            </a:r>
            <a:r>
              <a:rPr lang="en-US" sz="1200" strike="sngStrike" dirty="0"/>
              <a:t>4</a:t>
            </a:r>
            <a:r>
              <a:rPr lang="en-US" sz="1200" dirty="0"/>
              <a:t>] </a:t>
            </a:r>
            <a:r>
              <a:rPr lang="en-US" sz="1200" b="1" i="1" dirty="0"/>
              <a:t>5</a:t>
            </a:r>
            <a:r>
              <a:rPr lang="en-US" sz="1200" dirty="0"/>
              <a:t> years from the date of issue, if it appears that the applicant has good reason to fear injury to the applicant's person or property or has any proper purpose, [</a:t>
            </a:r>
            <a:r>
              <a:rPr lang="en-US" sz="1200" strike="sngStrike" dirty="0"/>
              <a:t>and that the applicant is a suitable person to be licensed</a:t>
            </a:r>
            <a:r>
              <a:rPr lang="en-US" sz="1200" dirty="0"/>
              <a:t>] </a:t>
            </a:r>
            <a:r>
              <a:rPr lang="en-US" sz="1200" b="1" i="1" dirty="0"/>
              <a:t>unless the applicant is prohibited by New Hampshire statute from both owning and possessing a firearm</a:t>
            </a:r>
            <a:r>
              <a:rPr lang="en-US" sz="1200" dirty="0"/>
              <a:t>.  Hunting, target shooting, or self-defense shall be considered a proper purpose.  The license shall be valid for all allowable purposes regardless of the purpose for which it was originally issued.</a:t>
            </a:r>
          </a:p>
          <a:p>
            <a:pPr marL="0" indent="0">
              <a:buNone/>
            </a:pPr>
            <a:r>
              <a:rPr lang="en-US" sz="1200" dirty="0"/>
              <a:t>(b)  The license shall be in duplicate and shall bear the name, address, description, and signature of the licensee.  The original shall be delivered to the licensee and the duplicate shall be preserved by the people issuing the same for [</a:t>
            </a:r>
            <a:r>
              <a:rPr lang="en-US" sz="1200" strike="sngStrike" dirty="0"/>
              <a:t>4</a:t>
            </a:r>
            <a:r>
              <a:rPr lang="en-US" sz="1200" dirty="0"/>
              <a:t>] </a:t>
            </a:r>
            <a:r>
              <a:rPr lang="en-US" sz="1200" b="1" i="1" dirty="0"/>
              <a:t>5 </a:t>
            </a:r>
            <a:r>
              <a:rPr lang="en-US" sz="1200" dirty="0"/>
              <a:t>years.  When required, license renewal shall take place within the month of the [</a:t>
            </a:r>
            <a:r>
              <a:rPr lang="en-US" sz="1200" strike="sngStrike" dirty="0"/>
              <a:t>fourth</a:t>
            </a:r>
            <a:r>
              <a:rPr lang="en-US" sz="1200" dirty="0"/>
              <a:t>] </a:t>
            </a:r>
            <a:r>
              <a:rPr lang="en-US" sz="1200" b="1" i="1" dirty="0"/>
              <a:t>fifth </a:t>
            </a:r>
            <a:r>
              <a:rPr lang="en-US" sz="1200" dirty="0"/>
              <a:t>anniversary of the license holder's date of birth following the date of issuance.  The license shall be issued within 14 days after application, and, if such application is denied, the reason for such denial shall be stated in writing, the original of which such writing shall be delivered to the applicant, and a copy kept in the office of the person to whom the application was made.  The fee for licenses issued to residents of the state shall be $10, which fee shall be for the use of the town or city granting said licenses; the fee for licenses granted to out-of-state residents shall be $100, which fee shall be for the use of the state.  The director of state police is hereby authorized and directed to prepare forms for the licenses required under this chapter and forms for the application for such licenses and to supply the same to officials of the cities and towns authorized to issue the licenses.  No other forms shall be used by officials of cities and towns.  The cost of the forms shall be paid out of the fees received from nonresident licenses.</a:t>
            </a:r>
          </a:p>
        </p:txBody>
      </p:sp>
      <p:sp>
        <p:nvSpPr>
          <p:cNvPr id="4" name="Slide Number Placeholder 3"/>
          <p:cNvSpPr>
            <a:spLocks noGrp="1"/>
          </p:cNvSpPr>
          <p:nvPr>
            <p:ph type="sldNum" sz="quarter" idx="12"/>
          </p:nvPr>
        </p:nvSpPr>
        <p:spPr/>
        <p:txBody>
          <a:bodyPr/>
          <a:lstStyle/>
          <a:p>
            <a:fld id="{AF060574-EF65-42AD-968C-79561251E3DF}" type="slidenum">
              <a:rPr lang="en-US" smtClean="0"/>
              <a:t>47</a:t>
            </a:fld>
            <a:endParaRPr lang="en-US" dirty="0"/>
          </a:p>
        </p:txBody>
      </p:sp>
    </p:spTree>
    <p:extLst>
      <p:ext uri="{BB962C8B-B14F-4D97-AF65-F5344CB8AC3E}">
        <p14:creationId xmlns:p14="http://schemas.microsoft.com/office/powerpoint/2010/main" val="40352540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Bills – 2016 HB1400</a:t>
            </a:r>
          </a:p>
        </p:txBody>
      </p:sp>
      <p:sp>
        <p:nvSpPr>
          <p:cNvPr id="4" name="TextBox 3"/>
          <p:cNvSpPr txBox="1"/>
          <p:nvPr/>
        </p:nvSpPr>
        <p:spPr>
          <a:xfrm>
            <a:off x="1752600" y="1398022"/>
            <a:ext cx="733214" cy="369332"/>
          </a:xfrm>
          <a:prstGeom prst="rect">
            <a:avLst/>
          </a:prstGeom>
          <a:noFill/>
        </p:spPr>
        <p:txBody>
          <a:bodyPr wrap="none" rtlCol="0">
            <a:spAutoFit/>
          </a:bodyPr>
          <a:lstStyle/>
          <a:p>
            <a:r>
              <a:rPr lang="en-US" b="1" dirty="0"/>
              <a:t>Topic</a:t>
            </a:r>
            <a:r>
              <a:rPr lang="en-US" dirty="0"/>
              <a:t>:</a:t>
            </a:r>
          </a:p>
        </p:txBody>
      </p:sp>
      <p:sp>
        <p:nvSpPr>
          <p:cNvPr id="5" name="TextBox 4"/>
          <p:cNvSpPr txBox="1"/>
          <p:nvPr/>
        </p:nvSpPr>
        <p:spPr>
          <a:xfrm>
            <a:off x="2450360" y="1398022"/>
            <a:ext cx="2093009" cy="369332"/>
          </a:xfrm>
          <a:prstGeom prst="rect">
            <a:avLst/>
          </a:prstGeom>
          <a:noFill/>
        </p:spPr>
        <p:txBody>
          <a:bodyPr wrap="none" rtlCol="0">
            <a:spAutoFit/>
          </a:bodyPr>
          <a:lstStyle/>
          <a:p>
            <a:r>
              <a:rPr lang="en-US" dirty="0"/>
              <a:t>Second Amendment</a:t>
            </a:r>
          </a:p>
        </p:txBody>
      </p:sp>
      <p:sp>
        <p:nvSpPr>
          <p:cNvPr id="6" name="TextBox 5"/>
          <p:cNvSpPr txBox="1"/>
          <p:nvPr/>
        </p:nvSpPr>
        <p:spPr>
          <a:xfrm>
            <a:off x="5012519" y="1398022"/>
            <a:ext cx="1734770" cy="369332"/>
          </a:xfrm>
          <a:prstGeom prst="rect">
            <a:avLst/>
          </a:prstGeom>
          <a:noFill/>
        </p:spPr>
        <p:txBody>
          <a:bodyPr wrap="none" rtlCol="0">
            <a:spAutoFit/>
          </a:bodyPr>
          <a:lstStyle/>
          <a:p>
            <a:r>
              <a:rPr lang="en-US" b="1" dirty="0"/>
              <a:t>Liberty Friendly</a:t>
            </a:r>
            <a:r>
              <a:rPr lang="en-US" dirty="0"/>
              <a:t>:</a:t>
            </a:r>
          </a:p>
        </p:txBody>
      </p:sp>
      <p:sp>
        <p:nvSpPr>
          <p:cNvPr id="7" name="TextBox 6"/>
          <p:cNvSpPr txBox="1"/>
          <p:nvPr/>
        </p:nvSpPr>
        <p:spPr>
          <a:xfrm>
            <a:off x="8025240" y="1382178"/>
            <a:ext cx="909223" cy="369332"/>
          </a:xfrm>
          <a:prstGeom prst="rect">
            <a:avLst/>
          </a:prstGeom>
          <a:noFill/>
        </p:spPr>
        <p:txBody>
          <a:bodyPr wrap="none" rtlCol="0">
            <a:spAutoFit/>
          </a:bodyPr>
          <a:lstStyle/>
          <a:p>
            <a:r>
              <a:rPr lang="en-US" b="1" dirty="0"/>
              <a:t>Impact</a:t>
            </a:r>
            <a:r>
              <a:rPr lang="en-US" dirty="0"/>
              <a:t>:</a:t>
            </a:r>
          </a:p>
        </p:txBody>
      </p:sp>
      <p:sp>
        <p:nvSpPr>
          <p:cNvPr id="8" name="TextBox 7"/>
          <p:cNvSpPr txBox="1"/>
          <p:nvPr/>
        </p:nvSpPr>
        <p:spPr>
          <a:xfrm>
            <a:off x="6575339" y="1395382"/>
            <a:ext cx="1221296" cy="369332"/>
          </a:xfrm>
          <a:prstGeom prst="rect">
            <a:avLst/>
          </a:prstGeom>
          <a:noFill/>
        </p:spPr>
        <p:txBody>
          <a:bodyPr wrap="none" rtlCol="0">
            <a:spAutoFit/>
          </a:bodyPr>
          <a:lstStyle/>
          <a:p>
            <a:r>
              <a:rPr lang="en-US" dirty="0"/>
              <a:t>Pro-Liberty</a:t>
            </a:r>
          </a:p>
        </p:txBody>
      </p:sp>
      <p:sp>
        <p:nvSpPr>
          <p:cNvPr id="9" name="TextBox 8"/>
          <p:cNvSpPr txBox="1"/>
          <p:nvPr/>
        </p:nvSpPr>
        <p:spPr>
          <a:xfrm>
            <a:off x="8883911" y="1382178"/>
            <a:ext cx="939296" cy="369332"/>
          </a:xfrm>
          <a:prstGeom prst="rect">
            <a:avLst/>
          </a:prstGeom>
          <a:noFill/>
        </p:spPr>
        <p:txBody>
          <a:bodyPr wrap="none" rtlCol="0">
            <a:spAutoFit/>
          </a:bodyPr>
          <a:lstStyle/>
          <a:p>
            <a:r>
              <a:rPr lang="en-US" dirty="0"/>
              <a:t>Average</a:t>
            </a:r>
          </a:p>
        </p:txBody>
      </p:sp>
      <p:sp>
        <p:nvSpPr>
          <p:cNvPr id="10" name="TextBox 9"/>
          <p:cNvSpPr txBox="1"/>
          <p:nvPr/>
        </p:nvSpPr>
        <p:spPr>
          <a:xfrm>
            <a:off x="1752605" y="1905000"/>
            <a:ext cx="1287019" cy="369332"/>
          </a:xfrm>
          <a:prstGeom prst="rect">
            <a:avLst/>
          </a:prstGeom>
          <a:noFill/>
        </p:spPr>
        <p:txBody>
          <a:bodyPr wrap="none" rtlCol="0">
            <a:spAutoFit/>
          </a:bodyPr>
          <a:lstStyle/>
          <a:p>
            <a:r>
              <a:rPr lang="en-US" b="1" dirty="0"/>
              <a:t>Civil Rights</a:t>
            </a:r>
            <a:r>
              <a:rPr lang="en-US" dirty="0"/>
              <a:t>:</a:t>
            </a:r>
          </a:p>
        </p:txBody>
      </p:sp>
      <p:sp>
        <p:nvSpPr>
          <p:cNvPr id="11" name="TextBox 10"/>
          <p:cNvSpPr txBox="1"/>
          <p:nvPr/>
        </p:nvSpPr>
        <p:spPr>
          <a:xfrm>
            <a:off x="2988988" y="1905000"/>
            <a:ext cx="1582164" cy="369332"/>
          </a:xfrm>
          <a:prstGeom prst="rect">
            <a:avLst/>
          </a:prstGeom>
          <a:noFill/>
        </p:spPr>
        <p:txBody>
          <a:bodyPr wrap="none" rtlCol="0">
            <a:spAutoFit/>
          </a:bodyPr>
          <a:lstStyle/>
          <a:p>
            <a:r>
              <a:rPr lang="en-US" dirty="0"/>
              <a:t>Protects Rights</a:t>
            </a:r>
          </a:p>
        </p:txBody>
      </p:sp>
      <p:sp>
        <p:nvSpPr>
          <p:cNvPr id="12" name="TextBox 11"/>
          <p:cNvSpPr txBox="1"/>
          <p:nvPr/>
        </p:nvSpPr>
        <p:spPr>
          <a:xfrm>
            <a:off x="5018899" y="1885384"/>
            <a:ext cx="2454198" cy="369332"/>
          </a:xfrm>
          <a:prstGeom prst="rect">
            <a:avLst/>
          </a:prstGeom>
          <a:noFill/>
        </p:spPr>
        <p:txBody>
          <a:bodyPr wrap="none" rtlCol="0">
            <a:spAutoFit/>
          </a:bodyPr>
          <a:lstStyle/>
          <a:p>
            <a:r>
              <a:rPr lang="en-US" b="1" dirty="0"/>
              <a:t>Personal Responsibility</a:t>
            </a:r>
            <a:r>
              <a:rPr lang="en-US" dirty="0"/>
              <a:t>:</a:t>
            </a:r>
          </a:p>
        </p:txBody>
      </p:sp>
      <p:sp>
        <p:nvSpPr>
          <p:cNvPr id="13" name="TextBox 12"/>
          <p:cNvSpPr txBox="1"/>
          <p:nvPr/>
        </p:nvSpPr>
        <p:spPr>
          <a:xfrm>
            <a:off x="7300052" y="1890306"/>
            <a:ext cx="548548" cy="369332"/>
          </a:xfrm>
          <a:prstGeom prst="rect">
            <a:avLst/>
          </a:prstGeom>
          <a:noFill/>
        </p:spPr>
        <p:txBody>
          <a:bodyPr wrap="none" rtlCol="0">
            <a:spAutoFit/>
          </a:bodyPr>
          <a:lstStyle/>
          <a:p>
            <a:r>
              <a:rPr lang="en-US" dirty="0"/>
              <a:t>N/A</a:t>
            </a:r>
          </a:p>
        </p:txBody>
      </p:sp>
      <p:sp>
        <p:nvSpPr>
          <p:cNvPr id="14" name="TextBox 13"/>
          <p:cNvSpPr txBox="1"/>
          <p:nvPr/>
        </p:nvSpPr>
        <p:spPr>
          <a:xfrm>
            <a:off x="1761889" y="2356356"/>
            <a:ext cx="1886286" cy="369332"/>
          </a:xfrm>
          <a:prstGeom prst="rect">
            <a:avLst/>
          </a:prstGeom>
          <a:noFill/>
        </p:spPr>
        <p:txBody>
          <a:bodyPr wrap="none" rtlCol="0">
            <a:spAutoFit/>
          </a:bodyPr>
          <a:lstStyle/>
          <a:p>
            <a:r>
              <a:rPr lang="en-US" b="1" dirty="0"/>
              <a:t>Right to Property</a:t>
            </a:r>
            <a:r>
              <a:rPr lang="en-US" dirty="0"/>
              <a:t>:</a:t>
            </a:r>
          </a:p>
        </p:txBody>
      </p:sp>
      <p:sp>
        <p:nvSpPr>
          <p:cNvPr id="15" name="TextBox 14"/>
          <p:cNvSpPr txBox="1"/>
          <p:nvPr/>
        </p:nvSpPr>
        <p:spPr>
          <a:xfrm>
            <a:off x="3505796" y="2356356"/>
            <a:ext cx="548548" cy="369332"/>
          </a:xfrm>
          <a:prstGeom prst="rect">
            <a:avLst/>
          </a:prstGeom>
          <a:noFill/>
        </p:spPr>
        <p:txBody>
          <a:bodyPr wrap="none" rtlCol="0">
            <a:spAutoFit/>
          </a:bodyPr>
          <a:lstStyle/>
          <a:p>
            <a:r>
              <a:rPr lang="en-US" dirty="0"/>
              <a:t>N/A</a:t>
            </a:r>
          </a:p>
        </p:txBody>
      </p:sp>
      <p:sp>
        <p:nvSpPr>
          <p:cNvPr id="18" name="TextBox 17"/>
          <p:cNvSpPr txBox="1"/>
          <p:nvPr/>
        </p:nvSpPr>
        <p:spPr>
          <a:xfrm>
            <a:off x="1761894" y="2807712"/>
            <a:ext cx="865943" cy="369332"/>
          </a:xfrm>
          <a:prstGeom prst="rect">
            <a:avLst/>
          </a:prstGeom>
          <a:noFill/>
        </p:spPr>
        <p:txBody>
          <a:bodyPr wrap="none" rtlCol="0">
            <a:spAutoFit/>
          </a:bodyPr>
          <a:lstStyle/>
          <a:p>
            <a:r>
              <a:rPr lang="en-US" b="1" dirty="0"/>
              <a:t>Clarity</a:t>
            </a:r>
            <a:r>
              <a:rPr lang="en-US" dirty="0"/>
              <a:t>:</a:t>
            </a:r>
          </a:p>
        </p:txBody>
      </p:sp>
      <p:sp>
        <p:nvSpPr>
          <p:cNvPr id="19" name="TextBox 18"/>
          <p:cNvSpPr txBox="1"/>
          <p:nvPr/>
        </p:nvSpPr>
        <p:spPr>
          <a:xfrm>
            <a:off x="2490341" y="2807712"/>
            <a:ext cx="1794722" cy="369332"/>
          </a:xfrm>
          <a:prstGeom prst="rect">
            <a:avLst/>
          </a:prstGeom>
          <a:noFill/>
        </p:spPr>
        <p:txBody>
          <a:bodyPr wrap="none" rtlCol="0">
            <a:spAutoFit/>
          </a:bodyPr>
          <a:lstStyle/>
          <a:p>
            <a:r>
              <a:rPr lang="en-US" dirty="0"/>
              <a:t>Honest and Clear</a:t>
            </a:r>
          </a:p>
        </p:txBody>
      </p:sp>
      <p:sp>
        <p:nvSpPr>
          <p:cNvPr id="20" name="TextBox 19"/>
          <p:cNvSpPr txBox="1"/>
          <p:nvPr/>
        </p:nvSpPr>
        <p:spPr>
          <a:xfrm>
            <a:off x="5007238" y="2824998"/>
            <a:ext cx="1618648" cy="369332"/>
          </a:xfrm>
          <a:prstGeom prst="rect">
            <a:avLst/>
          </a:prstGeom>
          <a:noFill/>
        </p:spPr>
        <p:txBody>
          <a:bodyPr wrap="none" rtlCol="0">
            <a:spAutoFit/>
          </a:bodyPr>
          <a:lstStyle/>
          <a:p>
            <a:r>
              <a:rPr lang="en-US" b="1" dirty="0"/>
              <a:t>Accountability</a:t>
            </a:r>
            <a:r>
              <a:rPr lang="en-US" dirty="0"/>
              <a:t>:</a:t>
            </a:r>
          </a:p>
        </p:txBody>
      </p:sp>
      <p:sp>
        <p:nvSpPr>
          <p:cNvPr id="21" name="TextBox 20"/>
          <p:cNvSpPr txBox="1"/>
          <p:nvPr/>
        </p:nvSpPr>
        <p:spPr>
          <a:xfrm>
            <a:off x="6484056" y="2817811"/>
            <a:ext cx="1834285" cy="369332"/>
          </a:xfrm>
          <a:prstGeom prst="rect">
            <a:avLst/>
          </a:prstGeom>
          <a:noFill/>
        </p:spPr>
        <p:txBody>
          <a:bodyPr wrap="none" rtlCol="0">
            <a:spAutoFit/>
          </a:bodyPr>
          <a:lstStyle/>
          <a:p>
            <a:r>
              <a:rPr lang="en-US" dirty="0"/>
              <a:t>Increases/Retains</a:t>
            </a:r>
          </a:p>
        </p:txBody>
      </p:sp>
      <p:sp>
        <p:nvSpPr>
          <p:cNvPr id="24" name="TextBox 23"/>
          <p:cNvSpPr txBox="1"/>
          <p:nvPr/>
        </p:nvSpPr>
        <p:spPr>
          <a:xfrm>
            <a:off x="6491449" y="2815191"/>
            <a:ext cx="548548" cy="369332"/>
          </a:xfrm>
          <a:prstGeom prst="rect">
            <a:avLst/>
          </a:prstGeom>
          <a:noFill/>
        </p:spPr>
        <p:txBody>
          <a:bodyPr wrap="none" rtlCol="0">
            <a:spAutoFit/>
          </a:bodyPr>
          <a:lstStyle/>
          <a:p>
            <a:r>
              <a:rPr lang="en-US" dirty="0"/>
              <a:t>N/A</a:t>
            </a:r>
          </a:p>
        </p:txBody>
      </p:sp>
      <p:sp>
        <p:nvSpPr>
          <p:cNvPr id="25" name="TextBox 24"/>
          <p:cNvSpPr txBox="1"/>
          <p:nvPr/>
        </p:nvSpPr>
        <p:spPr>
          <a:xfrm>
            <a:off x="6477588" y="2815191"/>
            <a:ext cx="2742033" cy="369332"/>
          </a:xfrm>
          <a:prstGeom prst="rect">
            <a:avLst/>
          </a:prstGeom>
          <a:noFill/>
        </p:spPr>
        <p:txBody>
          <a:bodyPr wrap="none" rtlCol="0">
            <a:spAutoFit/>
          </a:bodyPr>
          <a:lstStyle/>
          <a:p>
            <a:r>
              <a:rPr lang="en-US" dirty="0"/>
              <a:t>Reduces or Absolves Blame</a:t>
            </a:r>
          </a:p>
        </p:txBody>
      </p:sp>
      <p:sp>
        <p:nvSpPr>
          <p:cNvPr id="26" name="TextBox 25"/>
          <p:cNvSpPr txBox="1"/>
          <p:nvPr/>
        </p:nvSpPr>
        <p:spPr>
          <a:xfrm>
            <a:off x="1761889" y="3516868"/>
            <a:ext cx="1842812" cy="369332"/>
          </a:xfrm>
          <a:prstGeom prst="rect">
            <a:avLst/>
          </a:prstGeom>
          <a:noFill/>
        </p:spPr>
        <p:txBody>
          <a:bodyPr wrap="none" rtlCol="0">
            <a:spAutoFit/>
          </a:bodyPr>
          <a:lstStyle/>
          <a:p>
            <a:r>
              <a:rPr lang="en-US" b="1" dirty="0"/>
              <a:t>Constitutionality</a:t>
            </a:r>
            <a:r>
              <a:rPr lang="en-US" dirty="0"/>
              <a:t>:</a:t>
            </a:r>
          </a:p>
        </p:txBody>
      </p:sp>
      <p:sp>
        <p:nvSpPr>
          <p:cNvPr id="27" name="TextBox 26"/>
          <p:cNvSpPr txBox="1"/>
          <p:nvPr/>
        </p:nvSpPr>
        <p:spPr>
          <a:xfrm>
            <a:off x="3516395" y="3512566"/>
            <a:ext cx="2195986" cy="369332"/>
          </a:xfrm>
          <a:prstGeom prst="rect">
            <a:avLst/>
          </a:prstGeom>
          <a:noFill/>
        </p:spPr>
        <p:txBody>
          <a:bodyPr wrap="none" rtlCol="0">
            <a:spAutoFit/>
          </a:bodyPr>
          <a:lstStyle/>
          <a:p>
            <a:r>
              <a:rPr lang="en-US" dirty="0"/>
              <a:t>Constitutionally Legal</a:t>
            </a:r>
          </a:p>
        </p:txBody>
      </p:sp>
      <p:sp>
        <p:nvSpPr>
          <p:cNvPr id="28" name="TextBox 27"/>
          <p:cNvSpPr txBox="1"/>
          <p:nvPr/>
        </p:nvSpPr>
        <p:spPr>
          <a:xfrm>
            <a:off x="1767175" y="3982576"/>
            <a:ext cx="1560107" cy="369332"/>
          </a:xfrm>
          <a:prstGeom prst="rect">
            <a:avLst/>
          </a:prstGeom>
          <a:noFill/>
        </p:spPr>
        <p:txBody>
          <a:bodyPr wrap="none" rtlCol="0">
            <a:spAutoFit/>
          </a:bodyPr>
          <a:lstStyle/>
          <a:p>
            <a:r>
              <a:rPr lang="en-US" b="1" dirty="0"/>
              <a:t>Enforceability</a:t>
            </a:r>
            <a:r>
              <a:rPr lang="en-US" dirty="0"/>
              <a:t>:</a:t>
            </a:r>
          </a:p>
        </p:txBody>
      </p:sp>
      <p:sp>
        <p:nvSpPr>
          <p:cNvPr id="29" name="TextBox 28"/>
          <p:cNvSpPr txBox="1"/>
          <p:nvPr/>
        </p:nvSpPr>
        <p:spPr>
          <a:xfrm>
            <a:off x="3521676" y="3978274"/>
            <a:ext cx="548548" cy="369332"/>
          </a:xfrm>
          <a:prstGeom prst="rect">
            <a:avLst/>
          </a:prstGeom>
          <a:noFill/>
        </p:spPr>
        <p:txBody>
          <a:bodyPr wrap="none" rtlCol="0">
            <a:spAutoFit/>
          </a:bodyPr>
          <a:lstStyle/>
          <a:p>
            <a:r>
              <a:rPr lang="en-US" dirty="0"/>
              <a:t>N/A</a:t>
            </a:r>
          </a:p>
        </p:txBody>
      </p:sp>
      <p:sp>
        <p:nvSpPr>
          <p:cNvPr id="30" name="Rectangle 29"/>
          <p:cNvSpPr/>
          <p:nvPr/>
        </p:nvSpPr>
        <p:spPr>
          <a:xfrm>
            <a:off x="1790242" y="4495800"/>
            <a:ext cx="2641749" cy="369332"/>
          </a:xfrm>
          <a:prstGeom prst="rect">
            <a:avLst/>
          </a:prstGeom>
        </p:spPr>
        <p:txBody>
          <a:bodyPr wrap="none">
            <a:spAutoFit/>
          </a:bodyPr>
          <a:lstStyle/>
          <a:p>
            <a:r>
              <a:rPr lang="en-US" b="1" dirty="0"/>
              <a:t>Regulations/Bureaucracy:</a:t>
            </a:r>
          </a:p>
        </p:txBody>
      </p:sp>
      <p:sp>
        <p:nvSpPr>
          <p:cNvPr id="31" name="TextBox 30"/>
          <p:cNvSpPr txBox="1"/>
          <p:nvPr/>
        </p:nvSpPr>
        <p:spPr>
          <a:xfrm>
            <a:off x="4374860" y="4510565"/>
            <a:ext cx="4260782" cy="369332"/>
          </a:xfrm>
          <a:prstGeom prst="rect">
            <a:avLst/>
          </a:prstGeom>
          <a:noFill/>
        </p:spPr>
        <p:txBody>
          <a:bodyPr wrap="none" rtlCol="0">
            <a:spAutoFit/>
          </a:bodyPr>
          <a:lstStyle/>
          <a:p>
            <a:r>
              <a:rPr lang="en-US" dirty="0"/>
              <a:t>Reduces Bureaucracy or Lessens Regulation</a:t>
            </a:r>
          </a:p>
        </p:txBody>
      </p:sp>
      <p:sp>
        <p:nvSpPr>
          <p:cNvPr id="33" name="Rectangle 32"/>
          <p:cNvSpPr/>
          <p:nvPr/>
        </p:nvSpPr>
        <p:spPr>
          <a:xfrm>
            <a:off x="1790236" y="4984321"/>
            <a:ext cx="1481752" cy="369332"/>
          </a:xfrm>
          <a:prstGeom prst="rect">
            <a:avLst/>
          </a:prstGeom>
        </p:spPr>
        <p:txBody>
          <a:bodyPr wrap="none">
            <a:spAutoFit/>
          </a:bodyPr>
          <a:lstStyle/>
          <a:p>
            <a:r>
              <a:rPr lang="en-US" b="1" dirty="0"/>
              <a:t>Fiscal Impact:</a:t>
            </a:r>
          </a:p>
        </p:txBody>
      </p:sp>
      <p:sp>
        <p:nvSpPr>
          <p:cNvPr id="34" name="TextBox 33"/>
          <p:cNvSpPr txBox="1"/>
          <p:nvPr/>
        </p:nvSpPr>
        <p:spPr>
          <a:xfrm>
            <a:off x="3222585" y="5000950"/>
            <a:ext cx="1607684" cy="369332"/>
          </a:xfrm>
          <a:prstGeom prst="rect">
            <a:avLst/>
          </a:prstGeom>
          <a:noFill/>
        </p:spPr>
        <p:txBody>
          <a:bodyPr wrap="none" rtlCol="0">
            <a:spAutoFit/>
          </a:bodyPr>
          <a:lstStyle/>
          <a:p>
            <a:r>
              <a:rPr lang="en-US" dirty="0"/>
              <a:t>Positive impact</a:t>
            </a:r>
          </a:p>
        </p:txBody>
      </p:sp>
      <p:sp>
        <p:nvSpPr>
          <p:cNvPr id="35" name="Rectangle 34"/>
          <p:cNvSpPr/>
          <p:nvPr/>
        </p:nvSpPr>
        <p:spPr>
          <a:xfrm>
            <a:off x="1790236" y="5497545"/>
            <a:ext cx="1053878" cy="369332"/>
          </a:xfrm>
          <a:prstGeom prst="rect">
            <a:avLst/>
          </a:prstGeom>
        </p:spPr>
        <p:txBody>
          <a:bodyPr wrap="none">
            <a:spAutoFit/>
          </a:bodyPr>
          <a:lstStyle/>
          <a:p>
            <a:r>
              <a:rPr lang="en-US" b="1" dirty="0"/>
              <a:t>Taxation:</a:t>
            </a:r>
          </a:p>
        </p:txBody>
      </p:sp>
      <p:sp>
        <p:nvSpPr>
          <p:cNvPr id="36" name="TextBox 35"/>
          <p:cNvSpPr txBox="1"/>
          <p:nvPr/>
        </p:nvSpPr>
        <p:spPr>
          <a:xfrm>
            <a:off x="2804714" y="5476527"/>
            <a:ext cx="1384290" cy="369332"/>
          </a:xfrm>
          <a:prstGeom prst="rect">
            <a:avLst/>
          </a:prstGeom>
          <a:noFill/>
        </p:spPr>
        <p:txBody>
          <a:bodyPr wrap="none" rtlCol="0">
            <a:spAutoFit/>
          </a:bodyPr>
          <a:lstStyle/>
          <a:p>
            <a:r>
              <a:rPr lang="en-US" dirty="0"/>
              <a:t>Fee for users</a:t>
            </a:r>
          </a:p>
        </p:txBody>
      </p:sp>
      <p:sp>
        <p:nvSpPr>
          <p:cNvPr id="37" name="TextBox 36"/>
          <p:cNvSpPr txBox="1"/>
          <p:nvPr/>
        </p:nvSpPr>
        <p:spPr>
          <a:xfrm>
            <a:off x="2804714" y="5489471"/>
            <a:ext cx="548548" cy="369332"/>
          </a:xfrm>
          <a:prstGeom prst="rect">
            <a:avLst/>
          </a:prstGeom>
          <a:noFill/>
        </p:spPr>
        <p:txBody>
          <a:bodyPr wrap="none" rtlCol="0">
            <a:spAutoFit/>
          </a:bodyPr>
          <a:lstStyle/>
          <a:p>
            <a:r>
              <a:rPr lang="en-US" dirty="0"/>
              <a:t>N/A</a:t>
            </a:r>
          </a:p>
        </p:txBody>
      </p:sp>
      <p:sp>
        <p:nvSpPr>
          <p:cNvPr id="3" name="Slide Number Placeholder 2"/>
          <p:cNvSpPr>
            <a:spLocks noGrp="1"/>
          </p:cNvSpPr>
          <p:nvPr>
            <p:ph type="sldNum" sz="quarter" idx="12"/>
          </p:nvPr>
        </p:nvSpPr>
        <p:spPr/>
        <p:txBody>
          <a:bodyPr/>
          <a:lstStyle/>
          <a:p>
            <a:fld id="{AF060574-EF65-42AD-968C-79561251E3DF}" type="slidenum">
              <a:rPr lang="en-US" smtClean="0"/>
              <a:t>48</a:t>
            </a:fld>
            <a:endParaRPr lang="en-US" dirty="0"/>
          </a:p>
        </p:txBody>
      </p:sp>
    </p:spTree>
    <p:extLst>
      <p:ext uri="{BB962C8B-B14F-4D97-AF65-F5344CB8AC3E}">
        <p14:creationId xmlns:p14="http://schemas.microsoft.com/office/powerpoint/2010/main" val="368625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22" presetClass="exit" presetSubtype="4" fill="hold" grpId="1" nodeType="clickEffect">
                                  <p:stCondLst>
                                    <p:cond delay="0"/>
                                  </p:stCondLst>
                                  <p:childTnLst>
                                    <p:animEffect transition="out" filter="wipe(down)">
                                      <p:cBhvr>
                                        <p:cTn id="70" dur="500"/>
                                        <p:tgtEl>
                                          <p:spTgt spid="21"/>
                                        </p:tgtEl>
                                      </p:cBhvr>
                                    </p:animEffect>
                                    <p:set>
                                      <p:cBhvr>
                                        <p:cTn id="71" dur="1" fill="hold">
                                          <p:stCondLst>
                                            <p:cond delay="499"/>
                                          </p:stCondLst>
                                        </p:cTn>
                                        <p:tgtEl>
                                          <p:spTgt spid="21"/>
                                        </p:tgtEl>
                                        <p:attrNameLst>
                                          <p:attrName>style.visibility</p:attrName>
                                        </p:attrNameLst>
                                      </p:cBhvr>
                                      <p:to>
                                        <p:strVal val="hidden"/>
                                      </p:to>
                                    </p:set>
                                  </p:childTnLst>
                                </p:cTn>
                              </p:par>
                              <p:par>
                                <p:cTn id="72" presetID="1" presetClass="entr" presetSubtype="0"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53" presetClass="exit" presetSubtype="32" fill="hold" grpId="1" nodeType="clickEffect">
                                  <p:stCondLst>
                                    <p:cond delay="0"/>
                                  </p:stCondLst>
                                  <p:childTnLst>
                                    <p:anim calcmode="lin" valueType="num">
                                      <p:cBhvr>
                                        <p:cTn id="77" dur="500"/>
                                        <p:tgtEl>
                                          <p:spTgt spid="24"/>
                                        </p:tgtEl>
                                        <p:attrNameLst>
                                          <p:attrName>ppt_w</p:attrName>
                                        </p:attrNameLst>
                                      </p:cBhvr>
                                      <p:tavLst>
                                        <p:tav tm="0">
                                          <p:val>
                                            <p:strVal val="ppt_w"/>
                                          </p:val>
                                        </p:tav>
                                        <p:tav tm="100000">
                                          <p:val>
                                            <p:fltVal val="0"/>
                                          </p:val>
                                        </p:tav>
                                      </p:tavLst>
                                    </p:anim>
                                    <p:anim calcmode="lin" valueType="num">
                                      <p:cBhvr>
                                        <p:cTn id="78" dur="500"/>
                                        <p:tgtEl>
                                          <p:spTgt spid="24"/>
                                        </p:tgtEl>
                                        <p:attrNameLst>
                                          <p:attrName>ppt_h</p:attrName>
                                        </p:attrNameLst>
                                      </p:cBhvr>
                                      <p:tavLst>
                                        <p:tav tm="0">
                                          <p:val>
                                            <p:strVal val="ppt_h"/>
                                          </p:val>
                                        </p:tav>
                                        <p:tav tm="100000">
                                          <p:val>
                                            <p:fltVal val="0"/>
                                          </p:val>
                                        </p:tav>
                                      </p:tavLst>
                                    </p:anim>
                                    <p:animEffect transition="out" filter="fade">
                                      <p:cBhvr>
                                        <p:cTn id="79" dur="500"/>
                                        <p:tgtEl>
                                          <p:spTgt spid="24"/>
                                        </p:tgtEl>
                                      </p:cBhvr>
                                    </p:animEffect>
                                    <p:set>
                                      <p:cBhvr>
                                        <p:cTn id="80" dur="1" fill="hold">
                                          <p:stCondLst>
                                            <p:cond delay="499"/>
                                          </p:stCondLst>
                                        </p:cTn>
                                        <p:tgtEl>
                                          <p:spTgt spid="24"/>
                                        </p:tgtEl>
                                        <p:attrNameLst>
                                          <p:attrName>style.visibility</p:attrName>
                                        </p:attrNameLst>
                                      </p:cBhvr>
                                      <p:to>
                                        <p:strVal val="hidden"/>
                                      </p:to>
                                    </p:set>
                                  </p:childTnLst>
                                </p:cTn>
                              </p:par>
                              <p:par>
                                <p:cTn id="81" presetID="1" presetClass="entr" presetSubtype="0" fill="hold" grpId="0" nodeType="withEffect">
                                  <p:stCondLst>
                                    <p:cond delay="0"/>
                                  </p:stCondLst>
                                  <p:childTnLst>
                                    <p:set>
                                      <p:cBhvr>
                                        <p:cTn id="82" dur="1" fill="hold">
                                          <p:stCondLst>
                                            <p:cond delay="0"/>
                                          </p:stCondLst>
                                        </p:cTn>
                                        <p:tgtEl>
                                          <p:spTgt spid="25"/>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6"/>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27"/>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28"/>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29"/>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30"/>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31"/>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33"/>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34"/>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35"/>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nodeType="clickEffect">
                                  <p:stCondLst>
                                    <p:cond delay="0"/>
                                  </p:stCondLst>
                                  <p:childTnLst>
                                    <p:set>
                                      <p:cBhvr>
                                        <p:cTn id="122" dur="1" fill="hold">
                                          <p:stCondLst>
                                            <p:cond delay="0"/>
                                          </p:stCondLst>
                                        </p:cTn>
                                        <p:tgtEl>
                                          <p:spTgt spid="36">
                                            <p:txEl>
                                              <p:pRg st="0" end="0"/>
                                            </p:txEl>
                                          </p:spTgt>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xit" presetSubtype="0" fill="hold" grpId="0" nodeType="clickEffect">
                                  <p:stCondLst>
                                    <p:cond delay="0"/>
                                  </p:stCondLst>
                                  <p:childTnLst>
                                    <p:set>
                                      <p:cBhvr>
                                        <p:cTn id="126" dur="1" fill="hold">
                                          <p:stCondLst>
                                            <p:cond delay="0"/>
                                          </p:stCondLst>
                                        </p:cTn>
                                        <p:tgtEl>
                                          <p:spTgt spid="36">
                                            <p:txEl>
                                              <p:pRg st="0" end="0"/>
                                            </p:txEl>
                                          </p:spTgt>
                                        </p:tgtEl>
                                        <p:attrNameLst>
                                          <p:attrName>style.visibility</p:attrName>
                                        </p:attrNameLst>
                                      </p:cBhvr>
                                      <p:to>
                                        <p:strVal val="hidden"/>
                                      </p:to>
                                    </p:set>
                                  </p:childTnLst>
                                </p:cTn>
                              </p:par>
                              <p:par>
                                <p:cTn id="127" presetID="1" presetClass="entr" presetSubtype="0" fill="hold" grpId="0" nodeType="withEffect">
                                  <p:stCondLst>
                                    <p:cond delay="0"/>
                                  </p:stCondLst>
                                  <p:childTnLst>
                                    <p:set>
                                      <p:cBhvr>
                                        <p:cTn id="128"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3" grpId="0"/>
      <p:bldP spid="14" grpId="0"/>
      <p:bldP spid="15" grpId="0"/>
      <p:bldP spid="18" grpId="0"/>
      <p:bldP spid="19" grpId="0"/>
      <p:bldP spid="20" grpId="0"/>
      <p:bldP spid="21" grpId="0"/>
      <p:bldP spid="21" grpId="1"/>
      <p:bldP spid="24" grpId="0"/>
      <p:bldP spid="24" grpId="1"/>
      <p:bldP spid="25" grpId="0"/>
      <p:bldP spid="26" grpId="0"/>
      <p:bldP spid="27" grpId="0"/>
      <p:bldP spid="28" grpId="0"/>
      <p:bldP spid="29" grpId="0"/>
      <p:bldP spid="30" grpId="0"/>
      <p:bldP spid="31" grpId="0"/>
      <p:bldP spid="33" grpId="0"/>
      <p:bldP spid="34" grpId="0"/>
      <p:bldP spid="35" grpId="0"/>
      <p:bldP spid="36" grpId="0" build="allAtOnce"/>
      <p:bldP spid="3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Bills – 2016 HB1400</a:t>
            </a:r>
          </a:p>
        </p:txBody>
      </p:sp>
      <p:sp>
        <p:nvSpPr>
          <p:cNvPr id="3" name="Content Placeholder 2"/>
          <p:cNvSpPr>
            <a:spLocks noGrp="1"/>
          </p:cNvSpPr>
          <p:nvPr>
            <p:ph idx="1"/>
          </p:nvPr>
        </p:nvSpPr>
        <p:spPr/>
        <p:txBody>
          <a:bodyPr>
            <a:normAutofit/>
          </a:bodyPr>
          <a:lstStyle/>
          <a:p>
            <a:pPr marL="0" indent="0">
              <a:buNone/>
            </a:pPr>
            <a:r>
              <a:rPr lang="en-US" sz="2400" dirty="0"/>
              <a:t>Gold Standard Blurb</a:t>
            </a:r>
          </a:p>
          <a:p>
            <a:pPr marL="0" indent="0">
              <a:buNone/>
            </a:pPr>
            <a:r>
              <a:rPr lang="en-US" sz="1600" dirty="0"/>
              <a:t>This bill ensures that any citizen who is legally allowed to own a firearm may be  issued a concealed weapons license. </a:t>
            </a:r>
          </a:p>
          <a:p>
            <a:r>
              <a:rPr lang="en-US" sz="1600" dirty="0"/>
              <a:t>This bill removes the ambiguity of a "suitable person", which encourages profiling, and has in the past been used for ethnic, racial, and gender discrimination. </a:t>
            </a:r>
          </a:p>
          <a:p>
            <a:r>
              <a:rPr lang="en-US" sz="1600" dirty="0"/>
              <a:t>The language replacing “suitable” is identical to that contained in SB 116 which passed both Houses in 2015, and to HB 582 which passed the House earlier this session. </a:t>
            </a:r>
          </a:p>
          <a:p>
            <a:r>
              <a:rPr lang="en-US" sz="1600" dirty="0"/>
              <a:t>There is a demonstrated need for this legislation. Citizens have been arbitrarily denied their right to obtain or renew their license and then forced to seek legal counsel to exercise a basic right. As recently as 2015 a NH woman was denied the right to defend herself for 112 days after an arbitrary decision by a local police chief. While the chief's decision was overturned almost immediately upon the case being heard, the prolonged and expensive legal battle is an unfortunately common outcome of the current law. </a:t>
            </a:r>
          </a:p>
        </p:txBody>
      </p:sp>
      <p:sp>
        <p:nvSpPr>
          <p:cNvPr id="4" name="Slide Number Placeholder 3"/>
          <p:cNvSpPr>
            <a:spLocks noGrp="1"/>
          </p:cNvSpPr>
          <p:nvPr>
            <p:ph type="sldNum" sz="quarter" idx="12"/>
          </p:nvPr>
        </p:nvSpPr>
        <p:spPr/>
        <p:txBody>
          <a:bodyPr/>
          <a:lstStyle/>
          <a:p>
            <a:fld id="{AF060574-EF65-42AD-968C-79561251E3DF}" type="slidenum">
              <a:rPr lang="en-US" smtClean="0"/>
              <a:t>49</a:t>
            </a:fld>
            <a:endParaRPr lang="en-US" dirty="0"/>
          </a:p>
        </p:txBody>
      </p:sp>
    </p:spTree>
    <p:extLst>
      <p:ext uri="{BB962C8B-B14F-4D97-AF65-F5344CB8AC3E}">
        <p14:creationId xmlns:p14="http://schemas.microsoft.com/office/powerpoint/2010/main" val="446908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a:t>
            </a:r>
          </a:p>
        </p:txBody>
      </p:sp>
      <p:sp>
        <p:nvSpPr>
          <p:cNvPr id="3" name="Content Placeholder 2"/>
          <p:cNvSpPr>
            <a:spLocks noGrp="1"/>
          </p:cNvSpPr>
          <p:nvPr>
            <p:ph idx="1"/>
          </p:nvPr>
        </p:nvSpPr>
        <p:spPr/>
        <p:txBody>
          <a:bodyPr/>
          <a:lstStyle/>
          <a:p>
            <a:r>
              <a:rPr lang="en-US" dirty="0"/>
              <a:t>Allows us to ‘score’ legislators </a:t>
            </a:r>
            <a:br>
              <a:rPr lang="en-US" dirty="0"/>
            </a:br>
            <a:r>
              <a:rPr lang="en-US" dirty="0"/>
              <a:t>with a year end liberty rating</a:t>
            </a:r>
          </a:p>
          <a:p>
            <a:r>
              <a:rPr lang="en-US" dirty="0"/>
              <a:t>Supports Incumbent </a:t>
            </a:r>
            <a:br>
              <a:rPr lang="en-US" dirty="0"/>
            </a:br>
            <a:r>
              <a:rPr lang="en-US" dirty="0"/>
              <a:t>Endorsement</a:t>
            </a:r>
          </a:p>
        </p:txBody>
      </p:sp>
      <p:pic>
        <p:nvPicPr>
          <p:cNvPr id="5" name="Picture 4"/>
          <p:cNvPicPr>
            <a:picLocks noChangeAspect="1"/>
          </p:cNvPicPr>
          <p:nvPr/>
        </p:nvPicPr>
        <p:blipFill>
          <a:blip r:embed="rId3"/>
          <a:stretch>
            <a:fillRect/>
          </a:stretch>
        </p:blipFill>
        <p:spPr>
          <a:xfrm>
            <a:off x="7010405" y="1417643"/>
            <a:ext cx="3468455" cy="4144947"/>
          </a:xfrm>
          <a:prstGeom prst="rect">
            <a:avLst/>
          </a:prstGeom>
          <a:scene3d>
            <a:camera prst="perspectiveHeroicExtremeLeftFacing"/>
            <a:lightRig rig="threePt" dir="t"/>
          </a:scene3d>
        </p:spPr>
      </p:pic>
      <p:sp>
        <p:nvSpPr>
          <p:cNvPr id="4" name="Slide Number Placeholder 3"/>
          <p:cNvSpPr>
            <a:spLocks noGrp="1"/>
          </p:cNvSpPr>
          <p:nvPr>
            <p:ph type="sldNum" sz="quarter" idx="12"/>
          </p:nvPr>
        </p:nvSpPr>
        <p:spPr/>
        <p:txBody>
          <a:bodyPr/>
          <a:lstStyle/>
          <a:p>
            <a:fld id="{AF060574-EF65-42AD-968C-79561251E3DF}" type="slidenum">
              <a:rPr lang="en-US" smtClean="0"/>
              <a:t>5</a:t>
            </a:fld>
            <a:endParaRPr lang="en-US" dirty="0"/>
          </a:p>
        </p:txBody>
      </p:sp>
    </p:spTree>
    <p:extLst>
      <p:ext uri="{BB962C8B-B14F-4D97-AF65-F5344CB8AC3E}">
        <p14:creationId xmlns:p14="http://schemas.microsoft.com/office/powerpoint/2010/main" val="3043758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Bills – 2016 SB370</a:t>
            </a:r>
          </a:p>
        </p:txBody>
      </p:sp>
      <p:sp>
        <p:nvSpPr>
          <p:cNvPr id="3" name="Content Placeholder 2"/>
          <p:cNvSpPr>
            <a:spLocks noGrp="1"/>
          </p:cNvSpPr>
          <p:nvPr>
            <p:ph idx="1"/>
          </p:nvPr>
        </p:nvSpPr>
        <p:spPr>
          <a:xfrm>
            <a:off x="457200" y="1295400"/>
            <a:ext cx="11277600" cy="5181600"/>
          </a:xfrm>
        </p:spPr>
        <p:txBody>
          <a:bodyPr>
            <a:noAutofit/>
          </a:bodyPr>
          <a:lstStyle/>
          <a:p>
            <a:pPr marL="0" indent="0">
              <a:buNone/>
            </a:pPr>
            <a:r>
              <a:rPr lang="en-US" sz="1200" dirty="0"/>
              <a:t>AN ACT establishing a committee to study real time threat notification systems to link schools with law enforcement when schools are under direct threat.</a:t>
            </a:r>
          </a:p>
          <a:p>
            <a:pPr marL="0" indent="0">
              <a:buNone/>
            </a:pPr>
            <a:r>
              <a:rPr lang="en-US" sz="1200" dirty="0"/>
              <a:t> </a:t>
            </a:r>
          </a:p>
          <a:p>
            <a:pPr marL="0" indent="0">
              <a:buNone/>
            </a:pPr>
            <a:r>
              <a:rPr lang="en-US" sz="1200" i="1" dirty="0"/>
              <a:t>Be it Enacted by the Senate and House of Representatives in General Court convened:</a:t>
            </a:r>
            <a:endParaRPr lang="en-US" sz="1200" dirty="0"/>
          </a:p>
          <a:p>
            <a:pPr marL="0" indent="0">
              <a:buNone/>
            </a:pPr>
            <a:r>
              <a:rPr lang="en-US" sz="1200" dirty="0"/>
              <a:t> </a:t>
            </a:r>
          </a:p>
          <a:p>
            <a:pPr marL="0" indent="0">
              <a:buNone/>
            </a:pPr>
            <a:r>
              <a:rPr lang="en-US" sz="1200" dirty="0"/>
              <a:t>47:1  Committee Established.  There is established a committee to study real time threat notification systems to link schools with law enforcement when schools are under direct threat.</a:t>
            </a:r>
          </a:p>
          <a:p>
            <a:pPr marL="0" indent="0">
              <a:buNone/>
            </a:pPr>
            <a:r>
              <a:rPr lang="en-US" sz="1200" dirty="0"/>
              <a:t>47:2  Membership and Compensation.</a:t>
            </a:r>
          </a:p>
          <a:p>
            <a:pPr marL="0" indent="0">
              <a:buNone/>
            </a:pPr>
            <a:r>
              <a:rPr lang="en-US" sz="1200" dirty="0"/>
              <a:t>I.  The members of the committee shall be as follows:</a:t>
            </a:r>
          </a:p>
          <a:p>
            <a:pPr marL="0" indent="0">
              <a:buNone/>
            </a:pPr>
            <a:r>
              <a:rPr lang="en-US" sz="1200" dirty="0"/>
              <a:t>(a)  One member of the senate, appointed by the president of the senate.</a:t>
            </a:r>
          </a:p>
          <a:p>
            <a:pPr marL="0" indent="0">
              <a:buNone/>
            </a:pPr>
            <a:r>
              <a:rPr lang="en-US" sz="1200" dirty="0"/>
              <a:t>(b)  Four members of the house of representatives: one member from the education committee, one member from the finance committee, one member from the municipal and county government committee, and one member from the criminal justice and public safety committee, appointed by the speaker of the house of representatives.</a:t>
            </a:r>
          </a:p>
          <a:p>
            <a:pPr marL="0" indent="0">
              <a:buNone/>
            </a:pPr>
            <a:r>
              <a:rPr lang="en-US" sz="1200" dirty="0"/>
              <a:t>II.  Members of the committee shall receive mileage at the legislative rate when attending to the duties of the committee.</a:t>
            </a:r>
          </a:p>
          <a:p>
            <a:pPr marL="0" indent="0">
              <a:buNone/>
            </a:pPr>
            <a:r>
              <a:rPr lang="en-US" sz="1200" dirty="0"/>
              <a:t>47:3  Duties.  The committee shall:</a:t>
            </a:r>
          </a:p>
          <a:p>
            <a:pPr marL="0" indent="0">
              <a:buNone/>
            </a:pPr>
            <a:r>
              <a:rPr lang="en-US" sz="1200" dirty="0"/>
              <a:t>I.  Invite stakeholders to the committee as it deems appropriate, including but not limited to the state police, the New Hampshire chiefs of police, local law enforcement, school administrators, municipal authorities, New Hampshire homeland security and emergency management, the New Hampshire Tactical Officers Association, the New Hampshire Sheriffs Association, the department of education, Primex, and the Local Government Center.</a:t>
            </a:r>
          </a:p>
          <a:p>
            <a:pPr marL="0" indent="0">
              <a:buNone/>
            </a:pPr>
            <a:r>
              <a:rPr lang="en-US" sz="1200" dirty="0"/>
              <a:t>II.  Hear testimony from Copsync911 or other entities offering a similar product.</a:t>
            </a:r>
          </a:p>
          <a:p>
            <a:pPr marL="0" indent="0">
              <a:buNone/>
            </a:pPr>
            <a:r>
              <a:rPr lang="en-US" sz="1200" dirty="0"/>
              <a:t>III.  Identify potential sources of funding for such threat notification systems.</a:t>
            </a:r>
          </a:p>
          <a:p>
            <a:pPr marL="0" indent="0">
              <a:buNone/>
            </a:pPr>
            <a:r>
              <a:rPr lang="en-US" sz="1200" dirty="0"/>
              <a:t>47:4  Chairperson; Quorum.  The members of the study committee shall elect a chairperson from among the members.  The first meeting of the committee shall be called by the senate member.  The first meeting of the committee shall be held within 45 days of the effective date of this section.  Three members of the committee shall constitute a quorum.</a:t>
            </a:r>
          </a:p>
          <a:p>
            <a:pPr marL="0" indent="0">
              <a:buNone/>
            </a:pPr>
            <a:r>
              <a:rPr lang="en-US" sz="1200" dirty="0"/>
              <a:t>47:5  Report.  The committee shall report its findings and any recommendations for proposed legislation to the president of the senate, the speaker of the house of representatives, the senate clerk, the house clerk, the governor, and the state library on or before November 1, 2016.</a:t>
            </a:r>
          </a:p>
          <a:p>
            <a:pPr marL="0" indent="0">
              <a:buNone/>
            </a:pPr>
            <a:r>
              <a:rPr lang="en-US" sz="1200" dirty="0"/>
              <a:t>47:6  Effective Date.  This act shall take effect upon its passage.</a:t>
            </a:r>
          </a:p>
        </p:txBody>
      </p:sp>
      <p:sp>
        <p:nvSpPr>
          <p:cNvPr id="4" name="Slide Number Placeholder 3"/>
          <p:cNvSpPr>
            <a:spLocks noGrp="1"/>
          </p:cNvSpPr>
          <p:nvPr>
            <p:ph type="sldNum" sz="quarter" idx="12"/>
          </p:nvPr>
        </p:nvSpPr>
        <p:spPr/>
        <p:txBody>
          <a:bodyPr/>
          <a:lstStyle/>
          <a:p>
            <a:fld id="{AF060574-EF65-42AD-968C-79561251E3DF}" type="slidenum">
              <a:rPr lang="en-US" smtClean="0"/>
              <a:t>50</a:t>
            </a:fld>
            <a:endParaRPr lang="en-US" dirty="0"/>
          </a:p>
        </p:txBody>
      </p:sp>
    </p:spTree>
    <p:extLst>
      <p:ext uri="{BB962C8B-B14F-4D97-AF65-F5344CB8AC3E}">
        <p14:creationId xmlns:p14="http://schemas.microsoft.com/office/powerpoint/2010/main" val="37325794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Bills – 2016 SB370</a:t>
            </a:r>
          </a:p>
        </p:txBody>
      </p:sp>
      <p:sp>
        <p:nvSpPr>
          <p:cNvPr id="3" name="Content Placeholder 2"/>
          <p:cNvSpPr>
            <a:spLocks noGrp="1"/>
          </p:cNvSpPr>
          <p:nvPr>
            <p:ph idx="1"/>
          </p:nvPr>
        </p:nvSpPr>
        <p:spPr>
          <a:xfrm>
            <a:off x="1752600" y="2134396"/>
            <a:ext cx="9525000" cy="3733004"/>
          </a:xfrm>
        </p:spPr>
        <p:txBody>
          <a:bodyPr>
            <a:normAutofit/>
          </a:bodyPr>
          <a:lstStyle/>
          <a:p>
            <a:r>
              <a:rPr lang="en-US" sz="2400" dirty="0"/>
              <a:t>Mark the “Study Committee” checkbox</a:t>
            </a:r>
          </a:p>
          <a:p>
            <a:r>
              <a:rPr lang="en-US" sz="2400" dirty="0"/>
              <a:t>Mark as Low impact</a:t>
            </a:r>
          </a:p>
          <a:p>
            <a:r>
              <a:rPr lang="en-US" sz="2400" dirty="0"/>
              <a:t>Select the topic it pertains to;  hit save and move to the next bill!</a:t>
            </a:r>
          </a:p>
          <a:p>
            <a:r>
              <a:rPr lang="en-US" sz="2400" dirty="0"/>
              <a:t>In recent years we have been occasionally including gold standard recommendations for or against specific study committees but these are the exception.</a:t>
            </a:r>
          </a:p>
          <a:p>
            <a:endParaRPr lang="en-US" sz="1800" dirty="0"/>
          </a:p>
        </p:txBody>
      </p:sp>
      <p:sp>
        <p:nvSpPr>
          <p:cNvPr id="4" name="Slide Number Placeholder 3"/>
          <p:cNvSpPr>
            <a:spLocks noGrp="1"/>
          </p:cNvSpPr>
          <p:nvPr>
            <p:ph type="sldNum" sz="quarter" idx="12"/>
          </p:nvPr>
        </p:nvSpPr>
        <p:spPr/>
        <p:txBody>
          <a:bodyPr/>
          <a:lstStyle/>
          <a:p>
            <a:fld id="{AF060574-EF65-42AD-968C-79561251E3DF}" type="slidenum">
              <a:rPr lang="en-US" smtClean="0"/>
              <a:t>51</a:t>
            </a:fld>
            <a:endParaRPr lang="en-US" dirty="0"/>
          </a:p>
        </p:txBody>
      </p:sp>
    </p:spTree>
    <p:extLst>
      <p:ext uri="{BB962C8B-B14F-4D97-AF65-F5344CB8AC3E}">
        <p14:creationId xmlns:p14="http://schemas.microsoft.com/office/powerpoint/2010/main" val="1886626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idx="1"/>
          </p:nvPr>
        </p:nvSpPr>
        <p:spPr>
          <a:xfrm>
            <a:off x="1752600" y="1600200"/>
            <a:ext cx="8686800" cy="4876800"/>
          </a:xfrm>
        </p:spPr>
        <p:txBody>
          <a:bodyPr>
            <a:normAutofit fontScale="92500" lnSpcReduction="10000"/>
          </a:bodyPr>
          <a:lstStyle/>
          <a:p>
            <a:r>
              <a:rPr lang="en-US" sz="2800" dirty="0"/>
              <a:t>NHLA Positions </a:t>
            </a:r>
            <a:r>
              <a:rPr lang="en-US" dirty="0"/>
              <a:t>- </a:t>
            </a:r>
            <a:r>
              <a:rPr lang="en-US" dirty="0">
                <a:hlinkClick r:id="rId3"/>
              </a:rPr>
              <a:t>nhliberty.org/positions/</a:t>
            </a:r>
            <a:endParaRPr lang="en-US" dirty="0"/>
          </a:p>
          <a:p>
            <a:r>
              <a:rPr lang="en-US" sz="2600" dirty="0"/>
              <a:t>Bill Reviewers Facebook Group </a:t>
            </a:r>
            <a:r>
              <a:rPr lang="en-US" sz="2400" dirty="0"/>
              <a:t>– </a:t>
            </a:r>
            <a:r>
              <a:rPr lang="en-US" sz="2400" dirty="0">
                <a:hlinkClick r:id="rId4"/>
              </a:rPr>
              <a:t>nhliberty.org/facebook</a:t>
            </a:r>
            <a:endParaRPr lang="en-US" sz="2400" dirty="0"/>
          </a:p>
          <a:p>
            <a:endParaRPr lang="en-US" sz="2400" dirty="0"/>
          </a:p>
          <a:p>
            <a:endParaRPr lang="en-US" sz="2600" dirty="0"/>
          </a:p>
          <a:p>
            <a:r>
              <a:rPr lang="en-US" sz="2800" dirty="0"/>
              <a:t>NH Constitution - </a:t>
            </a:r>
            <a:r>
              <a:rPr lang="en-US" sz="2800" dirty="0">
                <a:hlinkClick r:id="rId5"/>
              </a:rPr>
              <a:t>www.nh.gov/glance/constitution.htm</a:t>
            </a:r>
            <a:endParaRPr lang="en-US" sz="2800" dirty="0"/>
          </a:p>
          <a:p>
            <a:r>
              <a:rPr lang="en-US" sz="2800" dirty="0"/>
              <a:t>NH Revised Statutes Online (RSA) - Current Law - </a:t>
            </a:r>
            <a:r>
              <a:rPr lang="en-US" sz="2800" dirty="0">
                <a:hlinkClick r:id="rId6"/>
              </a:rPr>
              <a:t>gencourt.state.nh.us/rsa/html/indexes/default.html</a:t>
            </a:r>
            <a:endParaRPr lang="en-US" sz="2800" dirty="0"/>
          </a:p>
          <a:p>
            <a:endParaRPr lang="en-US" sz="2800" dirty="0"/>
          </a:p>
          <a:p>
            <a:r>
              <a:rPr lang="en-US" dirty="0"/>
              <a:t>NH Dem Platform – </a:t>
            </a:r>
            <a:r>
              <a:rPr lang="en-US" sz="2800" dirty="0">
                <a:hlinkClick r:id="rId7"/>
              </a:rPr>
              <a:t>nhdp.org/who-we-are/our-platform</a:t>
            </a:r>
            <a:endParaRPr lang="en-US" sz="2800" dirty="0"/>
          </a:p>
          <a:p>
            <a:r>
              <a:rPr lang="en-US" sz="2800" dirty="0"/>
              <a:t>NH GOP Platform </a:t>
            </a:r>
            <a:r>
              <a:rPr lang="en-US" dirty="0"/>
              <a:t>– </a:t>
            </a:r>
            <a:r>
              <a:rPr lang="en-US" sz="2400" dirty="0">
                <a:hlinkClick r:id="rId8"/>
              </a:rPr>
              <a:t>nh.gop/platform</a:t>
            </a:r>
            <a:endParaRPr lang="en-US" sz="2400" dirty="0"/>
          </a:p>
          <a:p>
            <a:r>
              <a:rPr lang="en-US" sz="2800" dirty="0"/>
              <a:t>NH Libertarian Platform – </a:t>
            </a:r>
            <a:r>
              <a:rPr lang="en-US" sz="2400" dirty="0">
                <a:hlinkClick r:id="rId9"/>
              </a:rPr>
              <a:t>www.lpnh.org/about/platform</a:t>
            </a:r>
            <a:endParaRPr lang="en-US" sz="2400" dirty="0"/>
          </a:p>
          <a:p>
            <a:endParaRPr lang="en-US" sz="2400" dirty="0"/>
          </a:p>
          <a:p>
            <a:endParaRPr lang="en-US" dirty="0"/>
          </a:p>
          <a:p>
            <a:endParaRPr lang="en-US" dirty="0"/>
          </a:p>
        </p:txBody>
      </p:sp>
      <p:sp>
        <p:nvSpPr>
          <p:cNvPr id="4" name="Slide Number Placeholder 3"/>
          <p:cNvSpPr>
            <a:spLocks noGrp="1"/>
          </p:cNvSpPr>
          <p:nvPr>
            <p:ph type="sldNum" sz="quarter" idx="12"/>
          </p:nvPr>
        </p:nvSpPr>
        <p:spPr/>
        <p:txBody>
          <a:bodyPr/>
          <a:lstStyle/>
          <a:p>
            <a:fld id="{AF060574-EF65-42AD-968C-79561251E3DF}" type="slidenum">
              <a:rPr lang="en-US" smtClean="0"/>
              <a:t>6</a:t>
            </a:fld>
            <a:endParaRPr lang="en-US" dirty="0"/>
          </a:p>
        </p:txBody>
      </p:sp>
    </p:spTree>
    <p:extLst>
      <p:ext uri="{BB962C8B-B14F-4D97-AF65-F5344CB8AC3E}">
        <p14:creationId xmlns:p14="http://schemas.microsoft.com/office/powerpoint/2010/main" val="972197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 - NHLA Positions</a:t>
            </a:r>
          </a:p>
        </p:txBody>
      </p:sp>
      <p:sp>
        <p:nvSpPr>
          <p:cNvPr id="3" name="Content Placeholder 2"/>
          <p:cNvSpPr>
            <a:spLocks noGrp="1"/>
          </p:cNvSpPr>
          <p:nvPr>
            <p:ph idx="1"/>
          </p:nvPr>
        </p:nvSpPr>
        <p:spPr/>
        <p:txBody>
          <a:bodyPr>
            <a:normAutofit/>
          </a:bodyPr>
          <a:lstStyle/>
          <a:p>
            <a:r>
              <a:rPr lang="en-US" dirty="0"/>
              <a:t>Death Penalty - Against</a:t>
            </a:r>
          </a:p>
          <a:p>
            <a:endParaRPr lang="en-US" dirty="0"/>
          </a:p>
          <a:p>
            <a:r>
              <a:rPr lang="en-US" dirty="0"/>
              <a:t>Drug Policy – Self-Ownership / Prohibition is a failure</a:t>
            </a:r>
          </a:p>
          <a:p>
            <a:endParaRPr lang="en-US" dirty="0"/>
          </a:p>
          <a:p>
            <a:r>
              <a:rPr lang="en-US" dirty="0"/>
              <a:t>Education – Families should control - not government</a:t>
            </a:r>
          </a:p>
          <a:p>
            <a:endParaRPr lang="en-US" dirty="0"/>
          </a:p>
          <a:p>
            <a:r>
              <a:rPr lang="en-US" dirty="0"/>
              <a:t>Government Transparency – Mitigates corruption and waste</a:t>
            </a:r>
          </a:p>
        </p:txBody>
      </p:sp>
      <p:sp>
        <p:nvSpPr>
          <p:cNvPr id="4" name="Slide Number Placeholder 3"/>
          <p:cNvSpPr>
            <a:spLocks noGrp="1"/>
          </p:cNvSpPr>
          <p:nvPr>
            <p:ph type="sldNum" sz="quarter" idx="12"/>
          </p:nvPr>
        </p:nvSpPr>
        <p:spPr/>
        <p:txBody>
          <a:bodyPr/>
          <a:lstStyle/>
          <a:p>
            <a:fld id="{AF060574-EF65-42AD-968C-79561251E3DF}" type="slidenum">
              <a:rPr lang="en-US" smtClean="0"/>
              <a:t>7</a:t>
            </a:fld>
            <a:endParaRPr lang="en-US" dirty="0"/>
          </a:p>
        </p:txBody>
      </p:sp>
    </p:spTree>
    <p:extLst>
      <p:ext uri="{BB962C8B-B14F-4D97-AF65-F5344CB8AC3E}">
        <p14:creationId xmlns:p14="http://schemas.microsoft.com/office/powerpoint/2010/main" val="1501015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 - NHLA Positions</a:t>
            </a:r>
          </a:p>
        </p:txBody>
      </p:sp>
      <p:sp>
        <p:nvSpPr>
          <p:cNvPr id="3" name="Content Placeholder 2"/>
          <p:cNvSpPr>
            <a:spLocks noGrp="1"/>
          </p:cNvSpPr>
          <p:nvPr>
            <p:ph idx="1"/>
          </p:nvPr>
        </p:nvSpPr>
        <p:spPr/>
        <p:txBody>
          <a:bodyPr>
            <a:normAutofit/>
          </a:bodyPr>
          <a:lstStyle/>
          <a:p>
            <a:r>
              <a:rPr lang="en-US" dirty="0"/>
              <a:t>Gun Rights – Pro Article 2a - No permission slips</a:t>
            </a:r>
          </a:p>
          <a:p>
            <a:r>
              <a:rPr lang="en-US" dirty="0"/>
              <a:t>Localism – Prefer Local decision making but not at the expense of individual liberty. </a:t>
            </a:r>
          </a:p>
          <a:p>
            <a:r>
              <a:rPr lang="en-US" dirty="0"/>
              <a:t>Taxes – Reduce taxes. Rely on voluntary funding of services.</a:t>
            </a:r>
          </a:p>
          <a:p>
            <a:r>
              <a:rPr lang="en-US" dirty="0"/>
              <a:t>Social Programs – Government programs promote dependency. Voluntary charity fosters more individualized care.</a:t>
            </a:r>
          </a:p>
        </p:txBody>
      </p:sp>
      <p:sp>
        <p:nvSpPr>
          <p:cNvPr id="4" name="TextBox 3"/>
          <p:cNvSpPr txBox="1"/>
          <p:nvPr/>
        </p:nvSpPr>
        <p:spPr>
          <a:xfrm>
            <a:off x="1983468" y="5985564"/>
            <a:ext cx="7953459" cy="646331"/>
          </a:xfrm>
          <a:prstGeom prst="rect">
            <a:avLst/>
          </a:prstGeom>
          <a:solidFill>
            <a:srgbClr val="FFC000"/>
          </a:solidFill>
        </p:spPr>
        <p:txBody>
          <a:bodyPr wrap="none" rtlCol="0">
            <a:spAutoFit/>
          </a:bodyPr>
          <a:lstStyle/>
          <a:p>
            <a:pPr algn="ctr"/>
            <a:r>
              <a:rPr lang="en-US" dirty="0"/>
              <a:t>Bill reviewers are strongly encouraged to read the full NHLA Positions page and not</a:t>
            </a:r>
            <a:br>
              <a:rPr lang="en-US" dirty="0"/>
            </a:br>
            <a:r>
              <a:rPr lang="en-US" dirty="0"/>
              <a:t>rely on the summary from this presentation</a:t>
            </a:r>
          </a:p>
        </p:txBody>
      </p:sp>
      <p:sp>
        <p:nvSpPr>
          <p:cNvPr id="5" name="Slide Number Placeholder 4"/>
          <p:cNvSpPr>
            <a:spLocks noGrp="1"/>
          </p:cNvSpPr>
          <p:nvPr>
            <p:ph type="sldNum" sz="quarter" idx="12"/>
          </p:nvPr>
        </p:nvSpPr>
        <p:spPr/>
        <p:txBody>
          <a:bodyPr/>
          <a:lstStyle/>
          <a:p>
            <a:fld id="{AF060574-EF65-42AD-968C-79561251E3DF}" type="slidenum">
              <a:rPr lang="en-US" smtClean="0"/>
              <a:t>8</a:t>
            </a:fld>
            <a:endParaRPr lang="en-US" dirty="0"/>
          </a:p>
        </p:txBody>
      </p:sp>
    </p:spTree>
    <p:extLst>
      <p:ext uri="{BB962C8B-B14F-4D97-AF65-F5344CB8AC3E}">
        <p14:creationId xmlns:p14="http://schemas.microsoft.com/office/powerpoint/2010/main" val="3334445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26" presetClass="emph" presetSubtype="0" fill="hold" grpId="1" nodeType="withEffect">
                                  <p:stCondLst>
                                    <p:cond delay="0"/>
                                  </p:stCondLst>
                                  <p:childTnLst>
                                    <p:animEffect transition="out" filter="fade">
                                      <p:cBhvr>
                                        <p:cTn id="24" dur="500" tmFilter="0, 0; .2, .5; .8, .5; 1, 0"/>
                                        <p:tgtEl>
                                          <p:spTgt spid="4"/>
                                        </p:tgtEl>
                                      </p:cBhvr>
                                    </p:animEffect>
                                    <p:animScale>
                                      <p:cBhvr>
                                        <p:cTn id="25"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 – Prior Gold Standards</a:t>
            </a:r>
          </a:p>
        </p:txBody>
      </p:sp>
      <p:sp>
        <p:nvSpPr>
          <p:cNvPr id="3" name="Slide Number Placeholder 2"/>
          <p:cNvSpPr>
            <a:spLocks noGrp="1"/>
          </p:cNvSpPr>
          <p:nvPr>
            <p:ph type="sldNum" sz="quarter" idx="12"/>
          </p:nvPr>
        </p:nvSpPr>
        <p:spPr/>
        <p:txBody>
          <a:bodyPr/>
          <a:lstStyle/>
          <a:p>
            <a:fld id="{AF060574-EF65-42AD-968C-79561251E3DF}" type="slidenum">
              <a:rPr lang="en-US" smtClean="0"/>
              <a:t>9</a:t>
            </a:fld>
            <a:endParaRPr lang="en-US" dirty="0"/>
          </a:p>
        </p:txBody>
      </p:sp>
      <p:sp>
        <p:nvSpPr>
          <p:cNvPr id="9" name="Content Placeholder 2">
            <a:extLst>
              <a:ext uri="{FF2B5EF4-FFF2-40B4-BE49-F238E27FC236}">
                <a16:creationId xmlns:a16="http://schemas.microsoft.com/office/drawing/2014/main" id="{CE46E3EF-8D86-4299-8E93-99A7A65F5C30}"/>
              </a:ext>
            </a:extLst>
          </p:cNvPr>
          <p:cNvSpPr>
            <a:spLocks noGrp="1"/>
          </p:cNvSpPr>
          <p:nvPr>
            <p:ph idx="1"/>
          </p:nvPr>
        </p:nvSpPr>
        <p:spPr>
          <a:xfrm>
            <a:off x="609600" y="1600205"/>
            <a:ext cx="10972800" cy="4525963"/>
          </a:xfrm>
        </p:spPr>
        <p:txBody>
          <a:bodyPr>
            <a:normAutofit/>
          </a:bodyPr>
          <a:lstStyle/>
          <a:p>
            <a:r>
              <a:rPr lang="en-US" dirty="0"/>
              <a:t>Spend some time reading some prior issues to</a:t>
            </a:r>
            <a:br>
              <a:rPr lang="en-US" dirty="0"/>
            </a:br>
            <a:r>
              <a:rPr lang="en-US" dirty="0"/>
              <a:t>get a sense of our positions, language, etc.</a:t>
            </a:r>
          </a:p>
          <a:p>
            <a:pPr lvl="1"/>
            <a:r>
              <a:rPr lang="en-US" dirty="0">
                <a:hlinkClick r:id="rId3"/>
              </a:rPr>
              <a:t>nhliberty.org/category/gold-standard/</a:t>
            </a:r>
            <a:endParaRPr lang="en-US" dirty="0"/>
          </a:p>
          <a:p>
            <a:endParaRPr lang="en-US" dirty="0"/>
          </a:p>
          <a:p>
            <a:r>
              <a:rPr lang="en-US" dirty="0"/>
              <a:t>Many bills or concepts are recycled year-over-year. We maintain a ‘spreadsheet’ form of prior year gold standards.</a:t>
            </a:r>
          </a:p>
          <a:p>
            <a:pPr lvl="1"/>
            <a:r>
              <a:rPr lang="en-US" dirty="0">
                <a:hlinkClick r:id="rId4"/>
              </a:rPr>
              <a:t>nhliberty.org/legacy_gs</a:t>
            </a:r>
            <a:endParaRPr lang="en-US" dirty="0"/>
          </a:p>
          <a:p>
            <a:endParaRPr lang="en-US" dirty="0"/>
          </a:p>
        </p:txBody>
      </p:sp>
    </p:spTree>
    <p:extLst>
      <p:ext uri="{BB962C8B-B14F-4D97-AF65-F5344CB8AC3E}">
        <p14:creationId xmlns:p14="http://schemas.microsoft.com/office/powerpoint/2010/main" val="677045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9713</TotalTime>
  <Words>9647</Words>
  <Application>Microsoft Office PowerPoint</Application>
  <PresentationFormat>Widescreen</PresentationFormat>
  <Paragraphs>731</Paragraphs>
  <Slides>51</Slides>
  <Notes>40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51</vt:i4>
      </vt:variant>
    </vt:vector>
  </HeadingPairs>
  <TitlesOfParts>
    <vt:vector size="54" baseType="lpstr">
      <vt:lpstr>Arial</vt:lpstr>
      <vt:lpstr>Calibri</vt:lpstr>
      <vt:lpstr>Office Theme</vt:lpstr>
      <vt:lpstr>New Hampshire Liberty Alliance</vt:lpstr>
      <vt:lpstr>Topics</vt:lpstr>
      <vt:lpstr>Why</vt:lpstr>
      <vt:lpstr>Why</vt:lpstr>
      <vt:lpstr>Why</vt:lpstr>
      <vt:lpstr>Resources</vt:lpstr>
      <vt:lpstr>Resources - NHLA Positions</vt:lpstr>
      <vt:lpstr>Resources - NHLA Positions</vt:lpstr>
      <vt:lpstr>Resources – Prior Gold Standards</vt:lpstr>
      <vt:lpstr>Exercise</vt:lpstr>
      <vt:lpstr>Reviewing Bills – Login</vt:lpstr>
      <vt:lpstr>Finding Bills to Review</vt:lpstr>
      <vt:lpstr>Various Bill Types Prefix/Suffix</vt:lpstr>
      <vt:lpstr>Finding Bills to Review</vt:lpstr>
      <vt:lpstr>Finding Bills to Review</vt:lpstr>
      <vt:lpstr>Finding Bills to Review - Review Status</vt:lpstr>
      <vt:lpstr>Finding Bills to Review</vt:lpstr>
      <vt:lpstr>Finding Bills to Review – Bill Text</vt:lpstr>
      <vt:lpstr>Finding Bills to Review – Check the Bill Text</vt:lpstr>
      <vt:lpstr>Finding Bills to Review – Do the Review</vt:lpstr>
      <vt:lpstr>PowerPoint Presentation</vt:lpstr>
      <vt:lpstr>Reviewing a Bill</vt:lpstr>
      <vt:lpstr>Reviewing a Bill – Liberty Friendly/Impact</vt:lpstr>
      <vt:lpstr>Reviewing a Bill - Topics</vt:lpstr>
      <vt:lpstr>Reviewing a Bill – Radio Buttons</vt:lpstr>
      <vt:lpstr>Reviewing a Bill – Radio Buttons</vt:lpstr>
      <vt:lpstr>Reviewing a Bill – Constitutional Note </vt:lpstr>
      <vt:lpstr>Reviewing a Bill – Won’t Touch</vt:lpstr>
      <vt:lpstr>Reviewing a Bill - Summary</vt:lpstr>
      <vt:lpstr>Reviewing a Bill – Gold Standard Blurb</vt:lpstr>
      <vt:lpstr>Reviewing a Bill – Talking Points</vt:lpstr>
      <vt:lpstr>Reviewing a Bill – Wrapping it up</vt:lpstr>
      <vt:lpstr>And Then What?</vt:lpstr>
      <vt:lpstr>Questions during Reviews</vt:lpstr>
      <vt:lpstr>Exercises – Part 2</vt:lpstr>
      <vt:lpstr>Sample Bills – 2016 HB1169</vt:lpstr>
      <vt:lpstr>Sample Bills – 2016 HB1169</vt:lpstr>
      <vt:lpstr>Sample Bills – 2016 HB1169</vt:lpstr>
      <vt:lpstr>Sample Bills – 2019 HB485 - FN</vt:lpstr>
      <vt:lpstr>Sample Bills – 2019 HB485</vt:lpstr>
      <vt:lpstr>Sample Bills – 2019 HB485</vt:lpstr>
      <vt:lpstr>Summary</vt:lpstr>
      <vt:lpstr>Backup</vt:lpstr>
      <vt:lpstr>Resources - Platforms</vt:lpstr>
      <vt:lpstr>Platforms/Constitution/Resources</vt:lpstr>
      <vt:lpstr>Sample Bills</vt:lpstr>
      <vt:lpstr>Sample Bills – 2016 HB1400</vt:lpstr>
      <vt:lpstr>Sample Bills – 2016 HB1400</vt:lpstr>
      <vt:lpstr>Sample Bills – 2016 HB1400</vt:lpstr>
      <vt:lpstr>Sample Bills – 2016 SB370</vt:lpstr>
      <vt:lpstr>Sample Bills – 2016 SB370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Hampshire Liberty Alliance</dc:title>
  <dc:creator>jcreem</dc:creator>
  <cp:lastModifiedBy>Jeffrey Creem</cp:lastModifiedBy>
  <cp:revision>326</cp:revision>
  <cp:lastPrinted>2017-12-02T15:50:11Z</cp:lastPrinted>
  <dcterms:created xsi:type="dcterms:W3CDTF">2016-12-04T19:03:23Z</dcterms:created>
  <dcterms:modified xsi:type="dcterms:W3CDTF">2020-01-18T16:42:02Z</dcterms:modified>
</cp:coreProperties>
</file>